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40"/>
  </p:notesMasterIdLst>
  <p:sldIdLst>
    <p:sldId id="256" r:id="rId2"/>
    <p:sldId id="401" r:id="rId3"/>
    <p:sldId id="382" r:id="rId4"/>
    <p:sldId id="402" r:id="rId5"/>
    <p:sldId id="403" r:id="rId6"/>
    <p:sldId id="400" r:id="rId7"/>
    <p:sldId id="404" r:id="rId8"/>
    <p:sldId id="408" r:id="rId9"/>
    <p:sldId id="407" r:id="rId10"/>
    <p:sldId id="405" r:id="rId11"/>
    <p:sldId id="409" r:id="rId12"/>
    <p:sldId id="410" r:id="rId13"/>
    <p:sldId id="383" r:id="rId14"/>
    <p:sldId id="413" r:id="rId15"/>
    <p:sldId id="412" r:id="rId16"/>
    <p:sldId id="411" r:id="rId17"/>
    <p:sldId id="384" r:id="rId18"/>
    <p:sldId id="414" r:id="rId19"/>
    <p:sldId id="419" r:id="rId20"/>
    <p:sldId id="429" r:id="rId21"/>
    <p:sldId id="423" r:id="rId22"/>
    <p:sldId id="424" r:id="rId23"/>
    <p:sldId id="425" r:id="rId24"/>
    <p:sldId id="426" r:id="rId25"/>
    <p:sldId id="430" r:id="rId26"/>
    <p:sldId id="428" r:id="rId27"/>
    <p:sldId id="422" r:id="rId28"/>
    <p:sldId id="431" r:id="rId29"/>
    <p:sldId id="436" r:id="rId30"/>
    <p:sldId id="437" r:id="rId31"/>
    <p:sldId id="432" r:id="rId32"/>
    <p:sldId id="433" r:id="rId33"/>
    <p:sldId id="435" r:id="rId34"/>
    <p:sldId id="434" r:id="rId35"/>
    <p:sldId id="438" r:id="rId36"/>
    <p:sldId id="439" r:id="rId37"/>
    <p:sldId id="310" r:id="rId38"/>
    <p:sldId id="3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00"/>
    <p:restoredTop sz="94530"/>
  </p:normalViewPr>
  <p:slideViewPr>
    <p:cSldViewPr snapToGrid="0" snapToObjects="1">
      <p:cViewPr>
        <p:scale>
          <a:sx n="80" d="100"/>
          <a:sy n="80" d="100"/>
        </p:scale>
        <p:origin x="1104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1200" dirty="0" smtClean="0"/>
              <a:t>The probability of surviving in the entire year, taking into account censoring</a:t>
            </a:r>
            <a:r>
              <a:rPr lang="en-US" altLang="x-none" sz="1200" baseline="0" dirty="0" smtClean="0"/>
              <a:t> </a:t>
            </a:r>
            <a:r>
              <a:rPr lang="en-US" altLang="x-none" sz="1200" dirty="0" smtClean="0"/>
              <a:t>= (4/5) (2/3) = 53%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200" dirty="0" smtClean="0"/>
              <a:t>NOTE: </a:t>
            </a:r>
            <a:r>
              <a:rPr lang="en-US" altLang="x-none" sz="1200" dirty="0" smtClean="0">
                <a:sym typeface="Symbol" charset="2"/>
              </a:rPr>
              <a:t></a:t>
            </a:r>
            <a:r>
              <a:rPr lang="en-US" altLang="x-none" sz="1200" dirty="0" smtClean="0"/>
              <a:t> 40% (2/5) because the one drop-out survived at least a portion of the year.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200" dirty="0" smtClean="0"/>
              <a:t>AND &lt;60% (3/5) because we don’t know if the one drop-out would have survived until the end of the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tiff"/><Relationship Id="rId5" Type="http://schemas.openxmlformats.org/officeDocument/2006/relationships/oleObject" Target="../embeddings/oleObject1.bin"/><Relationship Id="rId6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tif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tif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8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3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/>
              <a:t>Survival Analysis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Censoring?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96" y="2118445"/>
            <a:ext cx="7200462" cy="3960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7241" y="2238703"/>
            <a:ext cx="5644055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9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23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522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Censoring </a:t>
            </a:r>
            <a:r>
              <a:rPr lang="en-US" dirty="0" smtClean="0">
                <a:solidFill>
                  <a:srgbClr val="C00000"/>
                </a:solidFill>
              </a:rPr>
              <a:t>in Data Science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" y="1919031"/>
            <a:ext cx="8159793" cy="42746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662041" y="2806262"/>
            <a:ext cx="98648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648523" y="1919032"/>
            <a:ext cx="2813007" cy="4071865"/>
          </a:xfrm>
          <a:prstGeom prst="roundRect">
            <a:avLst/>
          </a:prstGeom>
          <a:solidFill>
            <a:srgbClr val="FFC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Right censoring is most common in defined period studies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What if customer leaves next day?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What if person has a heart attack next day?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What if the car never comes for its first service?</a:t>
            </a:r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1053" y="3896902"/>
            <a:ext cx="302698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Logistic Regression would give a biased prediction if Censoring isn’t accounted for</a:t>
            </a:r>
            <a:endParaRPr lang="en-US" b="1" dirty="0">
              <a:solidFill>
                <a:schemeClr val="accent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6200000">
            <a:off x="8337506" y="3317614"/>
            <a:ext cx="694034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2" y="2411116"/>
            <a:ext cx="5616513" cy="3009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2149147"/>
            <a:ext cx="4272280" cy="98147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7961586" y="4839397"/>
            <a:ext cx="283780" cy="581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12069" y="5440181"/>
            <a:ext cx="3949263" cy="461665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Curve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25" y="2200000"/>
            <a:ext cx="5350522" cy="379714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544910" y="2333297"/>
            <a:ext cx="2610770" cy="2680137"/>
          </a:xfrm>
          <a:prstGeom prst="round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Survival Curve of patients undergoing different forms of Cancer Therapy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747347" y="3326524"/>
            <a:ext cx="1797563" cy="34684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61005856-70E1-624E-BC3D-8E658B071B5E}" type="slidenum">
              <a:rPr lang="en-US" altLang="x-none" sz="1400"/>
              <a:pPr eaLnBrk="1" hangingPunct="1"/>
              <a:t>14</a:t>
            </a:fld>
            <a:endParaRPr lang="en-US" altLang="x-none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 smtClean="0"/>
              <a:t>What is Survival Analysis?</a:t>
            </a:r>
            <a:endParaRPr lang="en-US" altLang="x-none" dirty="0"/>
          </a:p>
        </p:txBody>
      </p:sp>
      <p:pic>
        <p:nvPicPr>
          <p:cNvPr id="22532" name="Picture 3" descr="survival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/>
          <a:stretch>
            <a:fillRect/>
          </a:stretch>
        </p:blipFill>
        <p:spPr bwMode="auto">
          <a:xfrm>
            <a:off x="1097280" y="1969237"/>
            <a:ext cx="6091796" cy="417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7955280" y="2031427"/>
            <a:ext cx="3200400" cy="70788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sz="2000" dirty="0">
                <a:latin typeface="Apple Chancery" charset="0"/>
                <a:ea typeface="Apple Chancery" charset="0"/>
                <a:cs typeface="Apple Chancery" charset="0"/>
              </a:rPr>
              <a:t>Roughly, what shape is this function?</a:t>
            </a:r>
          </a:p>
        </p:txBody>
      </p:sp>
      <p:sp>
        <p:nvSpPr>
          <p:cNvPr id="206854" name="Text Box 6"/>
          <p:cNvSpPr txBox="1">
            <a:spLocks noChangeArrowheads="1"/>
          </p:cNvSpPr>
          <p:nvPr/>
        </p:nvSpPr>
        <p:spPr bwMode="auto">
          <a:xfrm>
            <a:off x="7955280" y="3193360"/>
            <a:ext cx="3200400" cy="1015663"/>
          </a:xfrm>
          <a:prstGeom prst="rect">
            <a:avLst/>
          </a:prstGeom>
          <a:solidFill>
            <a:srgbClr val="FFC000">
              <a:alpha val="23000"/>
            </a:srgb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sz="2000" dirty="0">
                <a:latin typeface="Apple Chancery" charset="0"/>
                <a:ea typeface="Apple Chancery" charset="0"/>
                <a:cs typeface="Apple Chancery" charset="0"/>
              </a:rPr>
              <a:t>What was a person’s chance of surviving past 20? Past 36?</a:t>
            </a:r>
          </a:p>
        </p:txBody>
      </p:sp>
      <p:sp>
        <p:nvSpPr>
          <p:cNvPr id="206855" name="Text Box 7"/>
          <p:cNvSpPr txBox="1">
            <a:spLocks noChangeArrowheads="1"/>
          </p:cNvSpPr>
          <p:nvPr/>
        </p:nvSpPr>
        <p:spPr bwMode="auto">
          <a:xfrm>
            <a:off x="7955280" y="4516301"/>
            <a:ext cx="3200400" cy="1631216"/>
          </a:xfrm>
          <a:prstGeom prst="rect">
            <a:avLst/>
          </a:prstGeom>
          <a:solidFill>
            <a:srgbClr val="92D050">
              <a:alpha val="26000"/>
            </a:srgb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sz="2000" dirty="0">
                <a:latin typeface="Apple Chancery" charset="0"/>
                <a:ea typeface="Apple Chancery" charset="0"/>
                <a:cs typeface="Apple Chancery" charset="0"/>
              </a:rPr>
              <a:t>This is survival analysis! We are trying to estimate this curve—only the outcome can be any binary event, not just death.</a:t>
            </a:r>
          </a:p>
        </p:txBody>
      </p:sp>
    </p:spTree>
    <p:extLst>
      <p:ext uri="{BB962C8B-B14F-4D97-AF65-F5344CB8AC3E}">
        <p14:creationId xmlns:p14="http://schemas.microsoft.com/office/powerpoint/2010/main" val="17734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 animBg="1" autoUpdateAnimBg="0"/>
      <p:bldP spid="206854" grpId="0" animBg="1" autoUpdateAnimBg="0"/>
      <p:bldP spid="206855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Survival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3982" y="393677"/>
            <a:ext cx="3759397" cy="74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Curves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1844153"/>
            <a:ext cx="4843781" cy="345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4" y="1737360"/>
            <a:ext cx="3773214" cy="4508938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10276919" y="2569779"/>
            <a:ext cx="1745191" cy="126046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Censoring</a:t>
            </a:r>
            <a:endParaRPr lang="en-US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9396248" y="3200014"/>
            <a:ext cx="886084" cy="97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702566" y="3200014"/>
            <a:ext cx="1554042" cy="630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8576441" y="3200014"/>
            <a:ext cx="1705891" cy="113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74" y="5598598"/>
            <a:ext cx="5384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Rate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88" y="2531286"/>
            <a:ext cx="6776184" cy="379967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368842" y="1800406"/>
            <a:ext cx="5727032" cy="667834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Failure = 1-Survival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Failure Rate = Slope of that Failure Curve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Rates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553174" y="1907406"/>
            <a:ext cx="7347284" cy="898358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The </a:t>
            </a: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probability that </a:t>
            </a:r>
            <a:r>
              <a:rPr lang="en-US" altLang="x-none" sz="2000" b="1" i="1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if you survive to </a:t>
            </a:r>
            <a:r>
              <a:rPr lang="en-US" altLang="x-none" sz="2000" b="1" i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time ‘t’</a:t>
            </a: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you will succumb to the event in the next instant.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93344" y="3232484"/>
            <a:ext cx="2310063" cy="1203158"/>
          </a:xfrm>
          <a:prstGeom prst="round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It is the instantaneous rate of the event happening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41864" y="4913732"/>
                <a:ext cx="2566737" cy="59061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64" y="4913732"/>
                <a:ext cx="2566737" cy="5906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3000241" y="4653814"/>
            <a:ext cx="1216720" cy="4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74882" y="4284482"/>
            <a:ext cx="2823410" cy="369332"/>
          </a:xfrm>
          <a:prstGeom prst="rect">
            <a:avLst/>
          </a:prstGeom>
          <a:solidFill>
            <a:srgbClr val="FFC000">
              <a:alpha val="43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Slope of the Survival Curve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767" y="2902092"/>
            <a:ext cx="5029272" cy="328936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797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Models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40" y="1913163"/>
            <a:ext cx="7438446" cy="43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032"/>
            <a:ext cx="6991808" cy="41506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426382" y="2881404"/>
            <a:ext cx="2948152" cy="2225948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Everything exists in time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a.k.a. 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Time-to-Event Analysis</a:t>
            </a:r>
          </a:p>
        </p:txBody>
      </p:sp>
    </p:spTree>
    <p:extLst>
      <p:ext uri="{BB962C8B-B14F-4D97-AF65-F5344CB8AC3E}">
        <p14:creationId xmlns:p14="http://schemas.microsoft.com/office/powerpoint/2010/main" val="9642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Kaplan Meier </a:t>
            </a:r>
            <a:r>
              <a:rPr lang="mr-IN" dirty="0" smtClean="0"/>
              <a:t>–</a:t>
            </a:r>
            <a:r>
              <a:rPr lang="en-US" dirty="0" smtClean="0"/>
              <a:t> Non Parametric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750" y="1883574"/>
            <a:ext cx="3650857" cy="4362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74" y="5598598"/>
            <a:ext cx="5384800" cy="6477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7280" y="2033752"/>
            <a:ext cx="4814789" cy="3247695"/>
          </a:xfrm>
          <a:prstGeom prst="round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Non-parametric estimate of the survival function</a:t>
            </a:r>
            <a:r>
              <a:rPr lang="en-US" altLang="x-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x-none" dirty="0">
              <a:solidFill>
                <a:schemeClr val="tx1">
                  <a:lumMod val="95000"/>
                  <a:lumOff val="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Commonly used to describe survivorship of study </a:t>
            </a:r>
            <a:r>
              <a:rPr lang="en-US" altLang="x-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population</a:t>
            </a:r>
          </a:p>
          <a:p>
            <a:pPr marL="285750" indent="-285750">
              <a:buFont typeface="Arial" charset="0"/>
              <a:buChar char="•"/>
            </a:pPr>
            <a:endParaRPr lang="en-US" altLang="x-none" dirty="0">
              <a:solidFill>
                <a:schemeClr val="tx1">
                  <a:lumMod val="95000"/>
                  <a:lumOff val="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Commonly used to compare two study populations</a:t>
            </a:r>
            <a:r>
              <a:rPr lang="en-US" altLang="x-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x-none" dirty="0">
              <a:solidFill>
                <a:schemeClr val="tx1">
                  <a:lumMod val="95000"/>
                  <a:lumOff val="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Intuitive graphical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95976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2"/>
          <p:cNvGrpSpPr>
            <a:grpSpLocks/>
          </p:cNvGrpSpPr>
          <p:nvPr/>
        </p:nvGrpSpPr>
        <p:grpSpPr bwMode="auto">
          <a:xfrm>
            <a:off x="1481959" y="1813034"/>
            <a:ext cx="8752490" cy="4288221"/>
            <a:chOff x="528" y="1008"/>
            <a:chExt cx="5616" cy="3120"/>
          </a:xfrm>
        </p:grpSpPr>
        <p:sp>
          <p:nvSpPr>
            <p:cNvPr id="60424" name="Rectangle 3"/>
            <p:cNvSpPr>
              <a:spLocks noChangeArrowheads="1"/>
            </p:cNvSpPr>
            <p:nvPr/>
          </p:nvSpPr>
          <p:spPr bwMode="auto">
            <a:xfrm>
              <a:off x="939" y="1008"/>
              <a:ext cx="3470" cy="2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  <p:sp>
          <p:nvSpPr>
            <p:cNvPr id="60425" name="Line 4"/>
            <p:cNvSpPr>
              <a:spLocks noChangeShapeType="1"/>
            </p:cNvSpPr>
            <p:nvPr/>
          </p:nvSpPr>
          <p:spPr bwMode="auto">
            <a:xfrm>
              <a:off x="4399" y="1061"/>
              <a:ext cx="0" cy="2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5"/>
            <p:cNvSpPr>
              <a:spLocks noChangeShapeType="1"/>
            </p:cNvSpPr>
            <p:nvPr/>
          </p:nvSpPr>
          <p:spPr bwMode="auto">
            <a:xfrm>
              <a:off x="949" y="1028"/>
              <a:ext cx="0" cy="26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Text Box 6"/>
            <p:cNvSpPr txBox="1">
              <a:spLocks noChangeArrowheads="1"/>
            </p:cNvSpPr>
            <p:nvPr/>
          </p:nvSpPr>
          <p:spPr bwMode="auto">
            <a:xfrm>
              <a:off x="576" y="3671"/>
              <a:ext cx="202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latin typeface="Times New Roman" charset="0"/>
                </a:rPr>
                <a:t>Beginning of study</a:t>
              </a:r>
            </a:p>
          </p:txBody>
        </p:sp>
        <p:sp>
          <p:nvSpPr>
            <p:cNvPr id="60428" name="Text Box 7"/>
            <p:cNvSpPr txBox="1">
              <a:spLocks noChangeArrowheads="1"/>
            </p:cNvSpPr>
            <p:nvPr/>
          </p:nvSpPr>
          <p:spPr bwMode="auto">
            <a:xfrm>
              <a:off x="4115" y="3671"/>
              <a:ext cx="202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latin typeface="Times New Roman" charset="0"/>
                </a:rPr>
                <a:t>End of study</a:t>
              </a:r>
            </a:p>
          </p:txBody>
        </p:sp>
        <p:sp>
          <p:nvSpPr>
            <p:cNvPr id="60429" name="Text Box 8"/>
            <p:cNvSpPr txBox="1">
              <a:spLocks noChangeArrowheads="1"/>
            </p:cNvSpPr>
            <p:nvPr/>
          </p:nvSpPr>
          <p:spPr bwMode="auto">
            <a:xfrm>
              <a:off x="2016" y="3844"/>
              <a:ext cx="1680" cy="28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</a:t>
              </a:r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</a:rPr>
                <a:t> Time in months </a:t>
              </a:r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</a:t>
              </a:r>
              <a:endParaRPr lang="en-US" altLang="x-none" sz="2000" b="1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0" name="Text Box 9"/>
            <p:cNvSpPr txBox="1">
              <a:spLocks noChangeArrowheads="1"/>
            </p:cNvSpPr>
            <p:nvPr/>
          </p:nvSpPr>
          <p:spPr bwMode="auto">
            <a:xfrm>
              <a:off x="528" y="1440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B</a:t>
              </a:r>
            </a:p>
          </p:txBody>
        </p:sp>
        <p:sp>
          <p:nvSpPr>
            <p:cNvPr id="60431" name="Text Box 10"/>
            <p:cNvSpPr txBox="1">
              <a:spLocks noChangeArrowheads="1"/>
            </p:cNvSpPr>
            <p:nvPr/>
          </p:nvSpPr>
          <p:spPr bwMode="auto">
            <a:xfrm>
              <a:off x="528" y="105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A</a:t>
              </a:r>
            </a:p>
          </p:txBody>
        </p:sp>
        <p:sp>
          <p:nvSpPr>
            <p:cNvPr id="60432" name="Text Box 11"/>
            <p:cNvSpPr txBox="1">
              <a:spLocks noChangeArrowheads="1"/>
            </p:cNvSpPr>
            <p:nvPr/>
          </p:nvSpPr>
          <p:spPr bwMode="auto">
            <a:xfrm>
              <a:off x="528" y="1824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C</a:t>
              </a:r>
            </a:p>
          </p:txBody>
        </p:sp>
        <p:sp>
          <p:nvSpPr>
            <p:cNvPr id="60433" name="Text Box 12"/>
            <p:cNvSpPr txBox="1">
              <a:spLocks noChangeArrowheads="1"/>
            </p:cNvSpPr>
            <p:nvPr/>
          </p:nvSpPr>
          <p:spPr bwMode="auto">
            <a:xfrm>
              <a:off x="528" y="225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D</a:t>
              </a:r>
            </a:p>
          </p:txBody>
        </p:sp>
        <p:sp>
          <p:nvSpPr>
            <p:cNvPr id="60434" name="Text Box 13"/>
            <p:cNvSpPr txBox="1">
              <a:spLocks noChangeArrowheads="1"/>
            </p:cNvSpPr>
            <p:nvPr/>
          </p:nvSpPr>
          <p:spPr bwMode="auto">
            <a:xfrm>
              <a:off x="528" y="273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E</a:t>
              </a:r>
            </a:p>
          </p:txBody>
        </p:sp>
      </p:grpSp>
      <p:sp>
        <p:nvSpPr>
          <p:cNvPr id="60419" name="Rectangle 1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x-none"/>
              <a:t>Survival Data (right-censored)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217226" y="4188047"/>
            <a:ext cx="5392045" cy="357187"/>
            <a:chOff x="998" y="2871"/>
            <a:chExt cx="2552" cy="225"/>
          </a:xfrm>
        </p:grpSpPr>
        <p:sp>
          <p:nvSpPr>
            <p:cNvPr id="60421" name="Line 16"/>
            <p:cNvSpPr>
              <a:spLocks noChangeShapeType="1"/>
            </p:cNvSpPr>
            <p:nvPr/>
          </p:nvSpPr>
          <p:spPr bwMode="auto">
            <a:xfrm>
              <a:off x="998" y="2998"/>
              <a:ext cx="10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2" name="Text Box 17"/>
            <p:cNvSpPr txBox="1">
              <a:spLocks noChangeArrowheads="1"/>
            </p:cNvSpPr>
            <p:nvPr/>
          </p:nvSpPr>
          <p:spPr bwMode="auto">
            <a:xfrm>
              <a:off x="2233" y="2871"/>
              <a:ext cx="1317" cy="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  <a:latin typeface="Times New Roman" charset="0"/>
                </a:rPr>
                <a:t>1. subject E dies at 4 months</a:t>
              </a:r>
            </a:p>
          </p:txBody>
        </p:sp>
        <p:sp>
          <p:nvSpPr>
            <p:cNvPr id="60423" name="Text Box 18"/>
            <p:cNvSpPr txBox="1">
              <a:spLocks noChangeArrowheads="1"/>
            </p:cNvSpPr>
            <p:nvPr/>
          </p:nvSpPr>
          <p:spPr bwMode="auto">
            <a:xfrm>
              <a:off x="2064" y="2928"/>
              <a:ext cx="9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X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8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2"/>
          <p:cNvGrpSpPr>
            <a:grpSpLocks/>
          </p:cNvGrpSpPr>
          <p:nvPr/>
        </p:nvGrpSpPr>
        <p:grpSpPr bwMode="auto">
          <a:xfrm>
            <a:off x="1097281" y="1919032"/>
            <a:ext cx="7526458" cy="4292582"/>
            <a:chOff x="445" y="1296"/>
            <a:chExt cx="5049" cy="3024"/>
          </a:xfrm>
        </p:grpSpPr>
        <p:grpSp>
          <p:nvGrpSpPr>
            <p:cNvPr id="61458" name="Group 3"/>
            <p:cNvGrpSpPr>
              <a:grpSpLocks/>
            </p:cNvGrpSpPr>
            <p:nvPr/>
          </p:nvGrpSpPr>
          <p:grpSpPr bwMode="auto">
            <a:xfrm>
              <a:off x="445" y="1296"/>
              <a:ext cx="5049" cy="2736"/>
              <a:chOff x="445" y="1296"/>
              <a:chExt cx="5049" cy="2736"/>
            </a:xfrm>
          </p:grpSpPr>
          <p:sp>
            <p:nvSpPr>
              <p:cNvPr id="61460" name="Rectangle 4"/>
              <p:cNvSpPr>
                <a:spLocks noChangeArrowheads="1"/>
              </p:cNvSpPr>
              <p:nvPr/>
            </p:nvSpPr>
            <p:spPr bwMode="auto">
              <a:xfrm>
                <a:off x="1031" y="1296"/>
                <a:ext cx="4463" cy="2736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ru-RU" altLang="x-none"/>
              </a:p>
            </p:txBody>
          </p:sp>
          <p:sp>
            <p:nvSpPr>
              <p:cNvPr id="61461" name="Text Box 5"/>
              <p:cNvSpPr txBox="1">
                <a:spLocks noChangeArrowheads="1"/>
              </p:cNvSpPr>
              <p:nvPr/>
            </p:nvSpPr>
            <p:spPr bwMode="auto">
              <a:xfrm>
                <a:off x="445" y="1486"/>
                <a:ext cx="497" cy="27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r>
                  <a:rPr lang="en-US" altLang="x-none" sz="2000" b="1">
                    <a:solidFill>
                      <a:srgbClr val="000000"/>
                    </a:solidFill>
                    <a:latin typeface="Times New Roman" charset="0"/>
                  </a:rPr>
                  <a:t>100%</a:t>
                </a:r>
              </a:p>
            </p:txBody>
          </p:sp>
        </p:grpSp>
        <p:sp>
          <p:nvSpPr>
            <p:cNvPr id="61459" name="Text Box 6"/>
            <p:cNvSpPr txBox="1">
              <a:spLocks noChangeArrowheads="1"/>
            </p:cNvSpPr>
            <p:nvPr/>
          </p:nvSpPr>
          <p:spPr bwMode="auto">
            <a:xfrm>
              <a:off x="1920" y="4093"/>
              <a:ext cx="2544" cy="22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CCFFFF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            </a:t>
              </a:r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</a:rPr>
                <a:t> Time in months </a:t>
              </a:r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</a:t>
              </a:r>
              <a:endParaRPr lang="en-US" altLang="x-none" sz="3600" dirty="0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6144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Corresponding Kaplan-Meier Curve</a:t>
            </a:r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1978290" y="2360337"/>
            <a:ext cx="2065337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011611" y="2427012"/>
            <a:ext cx="2692400" cy="1819275"/>
            <a:chOff x="432" y="1648"/>
            <a:chExt cx="1696" cy="1146"/>
          </a:xfrm>
        </p:grpSpPr>
        <p:sp>
          <p:nvSpPr>
            <p:cNvPr id="61456" name="Text Box 10"/>
            <p:cNvSpPr txBox="1">
              <a:spLocks noChangeArrowheads="1"/>
            </p:cNvSpPr>
            <p:nvPr/>
          </p:nvSpPr>
          <p:spPr bwMode="auto">
            <a:xfrm>
              <a:off x="432" y="1958"/>
              <a:ext cx="1224" cy="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Probability of surviving to 4 months is 100% = 5/5</a:t>
              </a:r>
            </a:p>
          </p:txBody>
        </p:sp>
        <p:sp>
          <p:nvSpPr>
            <p:cNvPr id="61457" name="Line 11"/>
            <p:cNvSpPr>
              <a:spLocks noChangeShapeType="1"/>
            </p:cNvSpPr>
            <p:nvPr/>
          </p:nvSpPr>
          <p:spPr bwMode="auto">
            <a:xfrm flipV="1">
              <a:off x="1200" y="1648"/>
              <a:ext cx="928" cy="3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983411" y="2363511"/>
            <a:ext cx="152400" cy="800100"/>
            <a:chOff x="2304" y="1608"/>
            <a:chExt cx="96" cy="504"/>
          </a:xfrm>
        </p:grpSpPr>
        <p:sp>
          <p:nvSpPr>
            <p:cNvPr id="61454" name="Line 13"/>
            <p:cNvSpPr>
              <a:spLocks noChangeShapeType="1"/>
            </p:cNvSpPr>
            <p:nvPr/>
          </p:nvSpPr>
          <p:spPr bwMode="auto">
            <a:xfrm>
              <a:off x="2332" y="1608"/>
              <a:ext cx="2" cy="4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55" name="Oval 14"/>
            <p:cNvSpPr>
              <a:spLocks noChangeArrowheads="1"/>
            </p:cNvSpPr>
            <p:nvPr/>
          </p:nvSpPr>
          <p:spPr bwMode="auto">
            <a:xfrm>
              <a:off x="2304" y="2016"/>
              <a:ext cx="96" cy="96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440611" y="3087411"/>
            <a:ext cx="1752600" cy="2209800"/>
            <a:chOff x="2592" y="2064"/>
            <a:chExt cx="1104" cy="1392"/>
          </a:xfrm>
        </p:grpSpPr>
        <p:sp>
          <p:nvSpPr>
            <p:cNvPr id="61452" name="Text Box 16"/>
            <p:cNvSpPr txBox="1">
              <a:spLocks noChangeArrowheads="1"/>
            </p:cNvSpPr>
            <p:nvPr/>
          </p:nvSpPr>
          <p:spPr bwMode="auto">
            <a:xfrm>
              <a:off x="2688" y="2784"/>
              <a:ext cx="100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Fraction surviving this death = 4/5</a:t>
              </a:r>
            </a:p>
          </p:txBody>
        </p:sp>
        <p:sp>
          <p:nvSpPr>
            <p:cNvPr id="61453" name="Line 17"/>
            <p:cNvSpPr>
              <a:spLocks noChangeShapeType="1"/>
            </p:cNvSpPr>
            <p:nvPr/>
          </p:nvSpPr>
          <p:spPr bwMode="auto">
            <a:xfrm flipH="1" flipV="1">
              <a:off x="2592" y="2064"/>
              <a:ext cx="432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30" name="Line 18"/>
          <p:cNvSpPr>
            <a:spLocks noChangeShapeType="1"/>
          </p:cNvSpPr>
          <p:nvPr/>
        </p:nvSpPr>
        <p:spPr bwMode="auto">
          <a:xfrm>
            <a:off x="4059611" y="3087411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bIns="0"/>
          <a:lstStyle/>
          <a:p>
            <a:endParaRPr lang="en-US"/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2307012" y="3239811"/>
            <a:ext cx="2054225" cy="2300288"/>
            <a:chOff x="1248" y="2160"/>
            <a:chExt cx="1294" cy="1449"/>
          </a:xfrm>
        </p:grpSpPr>
        <p:sp>
          <p:nvSpPr>
            <p:cNvPr id="61450" name="Text Box 20"/>
            <p:cNvSpPr txBox="1">
              <a:spLocks noChangeArrowheads="1"/>
            </p:cNvSpPr>
            <p:nvPr/>
          </p:nvSpPr>
          <p:spPr bwMode="auto">
            <a:xfrm>
              <a:off x="1248" y="3264"/>
              <a:ext cx="1294" cy="3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  <a:latin typeface="Times New Roman" charset="0"/>
                </a:rPr>
                <a:t>Subject E dies at 4 months</a:t>
              </a:r>
            </a:p>
          </p:txBody>
        </p:sp>
        <p:sp>
          <p:nvSpPr>
            <p:cNvPr id="61451" name="Line 21"/>
            <p:cNvSpPr>
              <a:spLocks noChangeShapeType="1"/>
            </p:cNvSpPr>
            <p:nvPr/>
          </p:nvSpPr>
          <p:spPr bwMode="auto">
            <a:xfrm flipV="1">
              <a:off x="1776" y="2160"/>
              <a:ext cx="528" cy="1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/>
            <a:lstStyle/>
            <a:p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animBg="1"/>
      <p:bldP spid="389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2"/>
          <p:cNvGrpSpPr>
            <a:grpSpLocks/>
          </p:cNvGrpSpPr>
          <p:nvPr/>
        </p:nvGrpSpPr>
        <p:grpSpPr bwMode="auto">
          <a:xfrm>
            <a:off x="1443912" y="1787397"/>
            <a:ext cx="9528888" cy="4409167"/>
            <a:chOff x="528" y="1008"/>
            <a:chExt cx="5616" cy="3090"/>
          </a:xfrm>
        </p:grpSpPr>
        <p:sp>
          <p:nvSpPr>
            <p:cNvPr id="62479" name="Rectangle 3"/>
            <p:cNvSpPr>
              <a:spLocks noChangeArrowheads="1"/>
            </p:cNvSpPr>
            <p:nvPr/>
          </p:nvSpPr>
          <p:spPr bwMode="auto">
            <a:xfrm>
              <a:off x="939" y="1008"/>
              <a:ext cx="3470" cy="2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  <p:sp>
          <p:nvSpPr>
            <p:cNvPr id="62480" name="Line 4"/>
            <p:cNvSpPr>
              <a:spLocks noChangeShapeType="1"/>
            </p:cNvSpPr>
            <p:nvPr/>
          </p:nvSpPr>
          <p:spPr bwMode="auto">
            <a:xfrm>
              <a:off x="4399" y="1061"/>
              <a:ext cx="0" cy="2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1" name="Line 5"/>
            <p:cNvSpPr>
              <a:spLocks noChangeShapeType="1"/>
            </p:cNvSpPr>
            <p:nvPr/>
          </p:nvSpPr>
          <p:spPr bwMode="auto">
            <a:xfrm>
              <a:off x="949" y="1028"/>
              <a:ext cx="0" cy="26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2" name="Text Box 6"/>
            <p:cNvSpPr txBox="1">
              <a:spLocks noChangeArrowheads="1"/>
            </p:cNvSpPr>
            <p:nvPr/>
          </p:nvSpPr>
          <p:spPr bwMode="auto">
            <a:xfrm>
              <a:off x="576" y="3671"/>
              <a:ext cx="202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latin typeface="Times New Roman" charset="0"/>
                </a:rPr>
                <a:t>Beginning of study</a:t>
              </a:r>
            </a:p>
          </p:txBody>
        </p:sp>
        <p:sp>
          <p:nvSpPr>
            <p:cNvPr id="62483" name="Text Box 7"/>
            <p:cNvSpPr txBox="1">
              <a:spLocks noChangeArrowheads="1"/>
            </p:cNvSpPr>
            <p:nvPr/>
          </p:nvSpPr>
          <p:spPr bwMode="auto">
            <a:xfrm>
              <a:off x="4115" y="3671"/>
              <a:ext cx="202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latin typeface="Times New Roman" charset="0"/>
                </a:rPr>
                <a:t>End of study</a:t>
              </a:r>
            </a:p>
          </p:txBody>
        </p:sp>
        <p:sp>
          <p:nvSpPr>
            <p:cNvPr id="62485" name="Text Box 9"/>
            <p:cNvSpPr txBox="1">
              <a:spLocks noChangeArrowheads="1"/>
            </p:cNvSpPr>
            <p:nvPr/>
          </p:nvSpPr>
          <p:spPr bwMode="auto">
            <a:xfrm>
              <a:off x="528" y="1440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B</a:t>
              </a:r>
            </a:p>
          </p:txBody>
        </p:sp>
        <p:sp>
          <p:nvSpPr>
            <p:cNvPr id="62486" name="Text Box 10"/>
            <p:cNvSpPr txBox="1">
              <a:spLocks noChangeArrowheads="1"/>
            </p:cNvSpPr>
            <p:nvPr/>
          </p:nvSpPr>
          <p:spPr bwMode="auto">
            <a:xfrm>
              <a:off x="528" y="105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A</a:t>
              </a:r>
            </a:p>
          </p:txBody>
        </p:sp>
        <p:sp>
          <p:nvSpPr>
            <p:cNvPr id="62487" name="Text Box 11"/>
            <p:cNvSpPr txBox="1">
              <a:spLocks noChangeArrowheads="1"/>
            </p:cNvSpPr>
            <p:nvPr/>
          </p:nvSpPr>
          <p:spPr bwMode="auto">
            <a:xfrm>
              <a:off x="528" y="1824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C</a:t>
              </a:r>
            </a:p>
          </p:txBody>
        </p:sp>
        <p:sp>
          <p:nvSpPr>
            <p:cNvPr id="62488" name="Text Box 12"/>
            <p:cNvSpPr txBox="1">
              <a:spLocks noChangeArrowheads="1"/>
            </p:cNvSpPr>
            <p:nvPr/>
          </p:nvSpPr>
          <p:spPr bwMode="auto">
            <a:xfrm>
              <a:off x="528" y="225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D</a:t>
              </a:r>
            </a:p>
          </p:txBody>
        </p:sp>
        <p:sp>
          <p:nvSpPr>
            <p:cNvPr id="62489" name="Text Box 13"/>
            <p:cNvSpPr txBox="1">
              <a:spLocks noChangeArrowheads="1"/>
            </p:cNvSpPr>
            <p:nvPr/>
          </p:nvSpPr>
          <p:spPr bwMode="auto">
            <a:xfrm>
              <a:off x="528" y="273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E</a:t>
              </a:r>
            </a:p>
          </p:txBody>
        </p:sp>
      </p:grpSp>
      <p:sp>
        <p:nvSpPr>
          <p:cNvPr id="62467" name="Rectangle 1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x-none"/>
              <a:t>Survival Data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248543" y="1863472"/>
            <a:ext cx="6237288" cy="403225"/>
            <a:chOff x="988" y="1191"/>
            <a:chExt cx="3929" cy="254"/>
          </a:xfrm>
        </p:grpSpPr>
        <p:sp>
          <p:nvSpPr>
            <p:cNvPr id="62477" name="Line 16"/>
            <p:cNvSpPr>
              <a:spLocks noChangeShapeType="1"/>
            </p:cNvSpPr>
            <p:nvPr/>
          </p:nvSpPr>
          <p:spPr bwMode="auto">
            <a:xfrm flipV="1">
              <a:off x="988" y="1323"/>
              <a:ext cx="16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640" y="1191"/>
              <a:ext cx="2277" cy="2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dirty="0">
                  <a:latin typeface="Times New Roman" charset="0"/>
                </a:rPr>
                <a:t> </a:t>
              </a:r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2.  subject A drops out after 6 months</a:t>
              </a:r>
            </a:p>
          </p:txBody>
        </p:sp>
      </p:grpSp>
      <p:grpSp>
        <p:nvGrpSpPr>
          <p:cNvPr id="62469" name="Group 18"/>
          <p:cNvGrpSpPr>
            <a:grpSpLocks/>
          </p:cNvGrpSpPr>
          <p:nvPr/>
        </p:nvGrpSpPr>
        <p:grpSpPr bwMode="auto">
          <a:xfrm>
            <a:off x="3284262" y="4243649"/>
            <a:ext cx="6200776" cy="357187"/>
            <a:chOff x="998" y="2871"/>
            <a:chExt cx="3906" cy="225"/>
          </a:xfrm>
        </p:grpSpPr>
        <p:sp>
          <p:nvSpPr>
            <p:cNvPr id="62474" name="Line 19"/>
            <p:cNvSpPr>
              <a:spLocks noChangeShapeType="1"/>
            </p:cNvSpPr>
            <p:nvPr/>
          </p:nvSpPr>
          <p:spPr bwMode="auto">
            <a:xfrm>
              <a:off x="998" y="2998"/>
              <a:ext cx="10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5" name="Text Box 20"/>
            <p:cNvSpPr txBox="1">
              <a:spLocks noChangeArrowheads="1"/>
            </p:cNvSpPr>
            <p:nvPr/>
          </p:nvSpPr>
          <p:spPr bwMode="auto">
            <a:xfrm>
              <a:off x="2233" y="2871"/>
              <a:ext cx="2671" cy="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1. subject E dies at 4 months</a:t>
              </a:r>
            </a:p>
          </p:txBody>
        </p:sp>
        <p:sp>
          <p:nvSpPr>
            <p:cNvPr id="62476" name="Text Box 21"/>
            <p:cNvSpPr txBox="1">
              <a:spLocks noChangeArrowheads="1"/>
            </p:cNvSpPr>
            <p:nvPr/>
          </p:nvSpPr>
          <p:spPr bwMode="auto">
            <a:xfrm>
              <a:off x="2064" y="2928"/>
              <a:ext cx="9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X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276956" y="3058280"/>
            <a:ext cx="6208713" cy="320675"/>
            <a:chOff x="988" y="2016"/>
            <a:chExt cx="3911" cy="202"/>
          </a:xfrm>
        </p:grpSpPr>
        <p:sp>
          <p:nvSpPr>
            <p:cNvPr id="62471" name="Line 23"/>
            <p:cNvSpPr>
              <a:spLocks noChangeShapeType="1"/>
            </p:cNvSpPr>
            <p:nvPr/>
          </p:nvSpPr>
          <p:spPr bwMode="auto">
            <a:xfrm>
              <a:off x="988" y="2078"/>
              <a:ext cx="201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2" name="Text Box 24"/>
            <p:cNvSpPr txBox="1">
              <a:spLocks noChangeArrowheads="1"/>
            </p:cNvSpPr>
            <p:nvPr/>
          </p:nvSpPr>
          <p:spPr bwMode="auto">
            <a:xfrm>
              <a:off x="3190" y="2016"/>
              <a:ext cx="1709" cy="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000">
                  <a:latin typeface="Times New Roman" charset="0"/>
                </a:rPr>
                <a:t> </a:t>
              </a:r>
              <a:r>
                <a:rPr lang="en-US" altLang="x-none" sz="1600" b="1">
                  <a:solidFill>
                    <a:srgbClr val="000000"/>
                  </a:solidFill>
                  <a:latin typeface="Times New Roman" charset="0"/>
                </a:rPr>
                <a:t>3. </a:t>
              </a:r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subject C dies at 7 months</a:t>
              </a:r>
            </a:p>
          </p:txBody>
        </p:sp>
        <p:sp>
          <p:nvSpPr>
            <p:cNvPr id="62473" name="Text Box 25"/>
            <p:cNvSpPr txBox="1">
              <a:spLocks noChangeArrowheads="1"/>
            </p:cNvSpPr>
            <p:nvPr/>
          </p:nvSpPr>
          <p:spPr bwMode="auto">
            <a:xfrm>
              <a:off x="3024" y="2016"/>
              <a:ext cx="9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X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4018077" y="5806227"/>
            <a:ext cx="2618266" cy="3903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r>
              <a:rPr lang="en-US" altLang="x-none" sz="2000" b="1" dirty="0">
                <a:solidFill>
                  <a:srgbClr val="000000"/>
                </a:solidFill>
                <a:latin typeface="Times New Roman" charset="0"/>
                <a:sym typeface="Wingdings" charset="2"/>
              </a:rPr>
              <a:t></a:t>
            </a:r>
            <a:r>
              <a:rPr lang="en-US" altLang="x-none" sz="2000" b="1" dirty="0">
                <a:solidFill>
                  <a:srgbClr val="000000"/>
                </a:solidFill>
                <a:latin typeface="Times New Roman" charset="0"/>
              </a:rPr>
              <a:t> Time in months </a:t>
            </a:r>
            <a:r>
              <a:rPr lang="en-US" altLang="x-none" sz="2000" b="1" dirty="0">
                <a:solidFill>
                  <a:srgbClr val="000000"/>
                </a:solidFill>
                <a:latin typeface="Times New Roman" charset="0"/>
                <a:sym typeface="Wingdings" charset="2"/>
              </a:rPr>
              <a:t></a:t>
            </a:r>
            <a:endParaRPr lang="en-US" altLang="x-none" sz="2000" b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1097280" y="1919032"/>
            <a:ext cx="7855674" cy="4329368"/>
            <a:chOff x="445" y="1296"/>
            <a:chExt cx="5049" cy="3024"/>
          </a:xfrm>
        </p:grpSpPr>
        <p:grpSp>
          <p:nvGrpSpPr>
            <p:cNvPr id="63509" name="Group 3"/>
            <p:cNvGrpSpPr>
              <a:grpSpLocks/>
            </p:cNvGrpSpPr>
            <p:nvPr/>
          </p:nvGrpSpPr>
          <p:grpSpPr bwMode="auto">
            <a:xfrm>
              <a:off x="445" y="1296"/>
              <a:ext cx="5049" cy="2736"/>
              <a:chOff x="445" y="1296"/>
              <a:chExt cx="5049" cy="2736"/>
            </a:xfrm>
          </p:grpSpPr>
          <p:sp>
            <p:nvSpPr>
              <p:cNvPr id="63511" name="Rectangle 4"/>
              <p:cNvSpPr>
                <a:spLocks noChangeArrowheads="1"/>
              </p:cNvSpPr>
              <p:nvPr/>
            </p:nvSpPr>
            <p:spPr bwMode="auto">
              <a:xfrm>
                <a:off x="1031" y="1296"/>
                <a:ext cx="4463" cy="2736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ru-RU" altLang="x-none"/>
              </a:p>
            </p:txBody>
          </p:sp>
          <p:sp>
            <p:nvSpPr>
              <p:cNvPr id="63512" name="Text Box 5"/>
              <p:cNvSpPr txBox="1">
                <a:spLocks noChangeArrowheads="1"/>
              </p:cNvSpPr>
              <p:nvPr/>
            </p:nvSpPr>
            <p:spPr bwMode="auto">
              <a:xfrm>
                <a:off x="445" y="1486"/>
                <a:ext cx="497" cy="27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r>
                  <a:rPr lang="en-US" altLang="x-none" sz="2000" b="1">
                    <a:solidFill>
                      <a:srgbClr val="000000"/>
                    </a:solidFill>
                    <a:latin typeface="Times New Roman" charset="0"/>
                  </a:rPr>
                  <a:t>100%</a:t>
                </a:r>
              </a:p>
            </p:txBody>
          </p:sp>
        </p:grpSp>
        <p:sp>
          <p:nvSpPr>
            <p:cNvPr id="63510" name="Text Box 6"/>
            <p:cNvSpPr txBox="1">
              <a:spLocks noChangeArrowheads="1"/>
            </p:cNvSpPr>
            <p:nvPr/>
          </p:nvSpPr>
          <p:spPr bwMode="auto">
            <a:xfrm>
              <a:off x="1920" y="4093"/>
              <a:ext cx="2544" cy="22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CCFFFF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            </a:t>
              </a:r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</a:rPr>
                <a:t> Time in months </a:t>
              </a:r>
              <a:r>
                <a:rPr lang="en-US" altLang="x-none" sz="2000" b="1" dirty="0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</a:t>
              </a:r>
              <a:endParaRPr lang="en-US" altLang="x-none" sz="3600" dirty="0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634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Corresponding Kaplan-Meier Curve</a:t>
            </a:r>
          </a:p>
        </p:txBody>
      </p:sp>
      <p:sp>
        <p:nvSpPr>
          <p:cNvPr id="63492" name="Line 8"/>
          <p:cNvSpPr>
            <a:spLocks noChangeShapeType="1"/>
          </p:cNvSpPr>
          <p:nvPr/>
        </p:nvSpPr>
        <p:spPr bwMode="auto">
          <a:xfrm>
            <a:off x="2066421" y="2249971"/>
            <a:ext cx="2065337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3493" name="Group 9"/>
          <p:cNvGrpSpPr>
            <a:grpSpLocks/>
          </p:cNvGrpSpPr>
          <p:nvPr/>
        </p:nvGrpSpPr>
        <p:grpSpPr bwMode="auto">
          <a:xfrm>
            <a:off x="4109533" y="2253146"/>
            <a:ext cx="152400" cy="800100"/>
            <a:chOff x="2304" y="1608"/>
            <a:chExt cx="96" cy="504"/>
          </a:xfrm>
        </p:grpSpPr>
        <p:sp>
          <p:nvSpPr>
            <p:cNvPr id="63507" name="Line 10"/>
            <p:cNvSpPr>
              <a:spLocks noChangeShapeType="1"/>
            </p:cNvSpPr>
            <p:nvPr/>
          </p:nvSpPr>
          <p:spPr bwMode="auto">
            <a:xfrm>
              <a:off x="2332" y="1608"/>
              <a:ext cx="2" cy="4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8" name="Oval 11"/>
            <p:cNvSpPr>
              <a:spLocks noChangeArrowheads="1"/>
            </p:cNvSpPr>
            <p:nvPr/>
          </p:nvSpPr>
          <p:spPr bwMode="auto">
            <a:xfrm>
              <a:off x="2304" y="2016"/>
              <a:ext cx="96" cy="96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938333" y="2980222"/>
            <a:ext cx="152400" cy="1216025"/>
            <a:chOff x="3456" y="2066"/>
            <a:chExt cx="96" cy="766"/>
          </a:xfrm>
        </p:grpSpPr>
        <p:sp>
          <p:nvSpPr>
            <p:cNvPr id="63505" name="Line 13"/>
            <p:cNvSpPr>
              <a:spLocks noChangeShapeType="1"/>
            </p:cNvSpPr>
            <p:nvPr/>
          </p:nvSpPr>
          <p:spPr bwMode="auto">
            <a:xfrm>
              <a:off x="3480" y="2066"/>
              <a:ext cx="1" cy="7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6" name="Oval 14"/>
            <p:cNvSpPr>
              <a:spLocks noChangeArrowheads="1"/>
            </p:cNvSpPr>
            <p:nvPr/>
          </p:nvSpPr>
          <p:spPr bwMode="auto">
            <a:xfrm>
              <a:off x="3456" y="2736"/>
              <a:ext cx="96" cy="96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37983" y="4196249"/>
            <a:ext cx="2724150" cy="1290638"/>
            <a:chOff x="1692" y="2832"/>
            <a:chExt cx="1716" cy="813"/>
          </a:xfrm>
        </p:grpSpPr>
        <p:sp>
          <p:nvSpPr>
            <p:cNvPr id="63503" name="Text Box 16"/>
            <p:cNvSpPr txBox="1">
              <a:spLocks noChangeArrowheads="1"/>
            </p:cNvSpPr>
            <p:nvPr/>
          </p:nvSpPr>
          <p:spPr bwMode="auto">
            <a:xfrm>
              <a:off x="1692" y="3408"/>
              <a:ext cx="1544" cy="2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 dirty="0" smtClean="0">
                  <a:solidFill>
                    <a:srgbClr val="000000"/>
                  </a:solidFill>
                  <a:latin typeface="Times New Roman" charset="0"/>
                </a:rPr>
                <a:t>  Subject </a:t>
              </a:r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C dies at 7 months</a:t>
              </a:r>
            </a:p>
          </p:txBody>
        </p:sp>
        <p:sp>
          <p:nvSpPr>
            <p:cNvPr id="63504" name="Line 17"/>
            <p:cNvSpPr>
              <a:spLocks noChangeShapeType="1"/>
            </p:cNvSpPr>
            <p:nvPr/>
          </p:nvSpPr>
          <p:spPr bwMode="auto">
            <a:xfrm flipV="1">
              <a:off x="2835" y="2832"/>
              <a:ext cx="573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/>
            <a:lstStyle/>
            <a:p>
              <a:endParaRPr lang="en-US"/>
            </a:p>
          </p:txBody>
        </p:sp>
      </p:grp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090733" y="4120046"/>
            <a:ext cx="1219200" cy="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bIns="0"/>
          <a:lstStyle/>
          <a:p>
            <a:endParaRPr lang="en-US"/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6624133" y="4120048"/>
            <a:ext cx="2286000" cy="1366838"/>
            <a:chOff x="3888" y="2784"/>
            <a:chExt cx="1440" cy="861"/>
          </a:xfrm>
        </p:grpSpPr>
        <p:sp>
          <p:nvSpPr>
            <p:cNvPr id="63501" name="Text Box 20"/>
            <p:cNvSpPr txBox="1">
              <a:spLocks noChangeArrowheads="1"/>
            </p:cNvSpPr>
            <p:nvPr/>
          </p:nvSpPr>
          <p:spPr bwMode="auto">
            <a:xfrm>
              <a:off x="3888" y="3264"/>
              <a:ext cx="1440" cy="3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Fraction surviving this death = 2/3</a:t>
              </a:r>
            </a:p>
          </p:txBody>
        </p:sp>
        <p:sp>
          <p:nvSpPr>
            <p:cNvPr id="63502" name="Line 21"/>
            <p:cNvSpPr>
              <a:spLocks noChangeShapeType="1"/>
            </p:cNvSpPr>
            <p:nvPr/>
          </p:nvSpPr>
          <p:spPr bwMode="auto">
            <a:xfrm flipH="1" flipV="1">
              <a:off x="3888" y="2784"/>
              <a:ext cx="432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4174622" y="2824646"/>
            <a:ext cx="1781175" cy="158750"/>
            <a:chOff x="2345" y="1968"/>
            <a:chExt cx="1122" cy="100"/>
          </a:xfrm>
        </p:grpSpPr>
        <p:sp>
          <p:nvSpPr>
            <p:cNvPr id="63499" name="Line 23"/>
            <p:cNvSpPr>
              <a:spLocks noChangeShapeType="1"/>
            </p:cNvSpPr>
            <p:nvPr/>
          </p:nvSpPr>
          <p:spPr bwMode="auto">
            <a:xfrm flipV="1">
              <a:off x="2345" y="2066"/>
              <a:ext cx="1122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0" name="Line 24"/>
            <p:cNvSpPr>
              <a:spLocks noChangeShapeType="1"/>
            </p:cNvSpPr>
            <p:nvPr/>
          </p:nvSpPr>
          <p:spPr bwMode="auto">
            <a:xfrm>
              <a:off x="3296" y="1968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/>
            <a:lstStyle/>
            <a:p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6593967" y="3050946"/>
            <a:ext cx="2286000" cy="6048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r>
              <a:rPr lang="en-US" altLang="x-none" sz="1600" b="1" dirty="0" smtClean="0">
                <a:solidFill>
                  <a:srgbClr val="000000"/>
                </a:solidFill>
                <a:latin typeface="Times New Roman" charset="0"/>
              </a:rPr>
              <a:t>Subject A drops out (Censored)</a:t>
            </a:r>
            <a:endParaRPr lang="en-US" altLang="x-none" sz="1600" b="1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H="1" flipV="1">
            <a:off x="5684335" y="2885060"/>
            <a:ext cx="1323969" cy="150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8" grpId="0" animBg="1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2"/>
          <p:cNvGrpSpPr>
            <a:grpSpLocks/>
          </p:cNvGrpSpPr>
          <p:nvPr/>
        </p:nvGrpSpPr>
        <p:grpSpPr bwMode="auto">
          <a:xfrm>
            <a:off x="1376455" y="1772105"/>
            <a:ext cx="9528888" cy="4409167"/>
            <a:chOff x="528" y="1008"/>
            <a:chExt cx="5616" cy="3090"/>
          </a:xfrm>
        </p:grpSpPr>
        <p:sp>
          <p:nvSpPr>
            <p:cNvPr id="62479" name="Rectangle 3"/>
            <p:cNvSpPr>
              <a:spLocks noChangeArrowheads="1"/>
            </p:cNvSpPr>
            <p:nvPr/>
          </p:nvSpPr>
          <p:spPr bwMode="auto">
            <a:xfrm>
              <a:off x="939" y="1008"/>
              <a:ext cx="3470" cy="2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  <p:sp>
          <p:nvSpPr>
            <p:cNvPr id="62480" name="Line 4"/>
            <p:cNvSpPr>
              <a:spLocks noChangeShapeType="1"/>
            </p:cNvSpPr>
            <p:nvPr/>
          </p:nvSpPr>
          <p:spPr bwMode="auto">
            <a:xfrm>
              <a:off x="4399" y="1061"/>
              <a:ext cx="0" cy="2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1" name="Line 5"/>
            <p:cNvSpPr>
              <a:spLocks noChangeShapeType="1"/>
            </p:cNvSpPr>
            <p:nvPr/>
          </p:nvSpPr>
          <p:spPr bwMode="auto">
            <a:xfrm>
              <a:off x="949" y="1028"/>
              <a:ext cx="0" cy="26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2" name="Text Box 6"/>
            <p:cNvSpPr txBox="1">
              <a:spLocks noChangeArrowheads="1"/>
            </p:cNvSpPr>
            <p:nvPr/>
          </p:nvSpPr>
          <p:spPr bwMode="auto">
            <a:xfrm>
              <a:off x="576" y="3671"/>
              <a:ext cx="202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latin typeface="Times New Roman" charset="0"/>
                </a:rPr>
                <a:t>Beginning of study</a:t>
              </a:r>
            </a:p>
          </p:txBody>
        </p:sp>
        <p:sp>
          <p:nvSpPr>
            <p:cNvPr id="62483" name="Text Box 7"/>
            <p:cNvSpPr txBox="1">
              <a:spLocks noChangeArrowheads="1"/>
            </p:cNvSpPr>
            <p:nvPr/>
          </p:nvSpPr>
          <p:spPr bwMode="auto">
            <a:xfrm>
              <a:off x="4115" y="3671"/>
              <a:ext cx="202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latin typeface="Times New Roman" charset="0"/>
                </a:rPr>
                <a:t>End of study</a:t>
              </a:r>
            </a:p>
          </p:txBody>
        </p:sp>
        <p:sp>
          <p:nvSpPr>
            <p:cNvPr id="62485" name="Text Box 9"/>
            <p:cNvSpPr txBox="1">
              <a:spLocks noChangeArrowheads="1"/>
            </p:cNvSpPr>
            <p:nvPr/>
          </p:nvSpPr>
          <p:spPr bwMode="auto">
            <a:xfrm>
              <a:off x="528" y="1440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B</a:t>
              </a:r>
            </a:p>
          </p:txBody>
        </p:sp>
        <p:sp>
          <p:nvSpPr>
            <p:cNvPr id="62486" name="Text Box 10"/>
            <p:cNvSpPr txBox="1">
              <a:spLocks noChangeArrowheads="1"/>
            </p:cNvSpPr>
            <p:nvPr/>
          </p:nvSpPr>
          <p:spPr bwMode="auto">
            <a:xfrm>
              <a:off x="528" y="105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A</a:t>
              </a:r>
            </a:p>
          </p:txBody>
        </p:sp>
        <p:sp>
          <p:nvSpPr>
            <p:cNvPr id="62487" name="Text Box 11"/>
            <p:cNvSpPr txBox="1">
              <a:spLocks noChangeArrowheads="1"/>
            </p:cNvSpPr>
            <p:nvPr/>
          </p:nvSpPr>
          <p:spPr bwMode="auto">
            <a:xfrm>
              <a:off x="528" y="1824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C</a:t>
              </a:r>
            </a:p>
          </p:txBody>
        </p:sp>
        <p:sp>
          <p:nvSpPr>
            <p:cNvPr id="62488" name="Text Box 12"/>
            <p:cNvSpPr txBox="1">
              <a:spLocks noChangeArrowheads="1"/>
            </p:cNvSpPr>
            <p:nvPr/>
          </p:nvSpPr>
          <p:spPr bwMode="auto">
            <a:xfrm>
              <a:off x="528" y="225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D</a:t>
              </a:r>
            </a:p>
          </p:txBody>
        </p:sp>
        <p:sp>
          <p:nvSpPr>
            <p:cNvPr id="62489" name="Text Box 13"/>
            <p:cNvSpPr txBox="1">
              <a:spLocks noChangeArrowheads="1"/>
            </p:cNvSpPr>
            <p:nvPr/>
          </p:nvSpPr>
          <p:spPr bwMode="auto">
            <a:xfrm>
              <a:off x="528" y="2736"/>
              <a:ext cx="14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Subject E</a:t>
              </a:r>
            </a:p>
          </p:txBody>
        </p:sp>
      </p:grpSp>
      <p:sp>
        <p:nvSpPr>
          <p:cNvPr id="62467" name="Rectangle 1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x-none"/>
              <a:t>Survival Data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248543" y="1863472"/>
            <a:ext cx="6237288" cy="403225"/>
            <a:chOff x="988" y="1191"/>
            <a:chExt cx="3929" cy="254"/>
          </a:xfrm>
        </p:grpSpPr>
        <p:sp>
          <p:nvSpPr>
            <p:cNvPr id="62477" name="Line 16"/>
            <p:cNvSpPr>
              <a:spLocks noChangeShapeType="1"/>
            </p:cNvSpPr>
            <p:nvPr/>
          </p:nvSpPr>
          <p:spPr bwMode="auto">
            <a:xfrm flipV="1">
              <a:off x="988" y="1323"/>
              <a:ext cx="16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640" y="1191"/>
              <a:ext cx="2277" cy="2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dirty="0">
                  <a:latin typeface="Times New Roman" charset="0"/>
                </a:rPr>
                <a:t> </a:t>
              </a:r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2.  subject A drops out after 6 months</a:t>
              </a:r>
            </a:p>
          </p:txBody>
        </p:sp>
      </p:grpSp>
      <p:grpSp>
        <p:nvGrpSpPr>
          <p:cNvPr id="62469" name="Group 18"/>
          <p:cNvGrpSpPr>
            <a:grpSpLocks/>
          </p:cNvGrpSpPr>
          <p:nvPr/>
        </p:nvGrpSpPr>
        <p:grpSpPr bwMode="auto">
          <a:xfrm>
            <a:off x="3284262" y="4243649"/>
            <a:ext cx="6200776" cy="357187"/>
            <a:chOff x="998" y="2871"/>
            <a:chExt cx="3906" cy="225"/>
          </a:xfrm>
        </p:grpSpPr>
        <p:sp>
          <p:nvSpPr>
            <p:cNvPr id="62474" name="Line 19"/>
            <p:cNvSpPr>
              <a:spLocks noChangeShapeType="1"/>
            </p:cNvSpPr>
            <p:nvPr/>
          </p:nvSpPr>
          <p:spPr bwMode="auto">
            <a:xfrm>
              <a:off x="998" y="2998"/>
              <a:ext cx="10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5" name="Text Box 20"/>
            <p:cNvSpPr txBox="1">
              <a:spLocks noChangeArrowheads="1"/>
            </p:cNvSpPr>
            <p:nvPr/>
          </p:nvSpPr>
          <p:spPr bwMode="auto">
            <a:xfrm>
              <a:off x="2233" y="2871"/>
              <a:ext cx="2671" cy="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1. subject E dies at 4 months</a:t>
              </a:r>
            </a:p>
          </p:txBody>
        </p:sp>
        <p:sp>
          <p:nvSpPr>
            <p:cNvPr id="62476" name="Text Box 21"/>
            <p:cNvSpPr txBox="1">
              <a:spLocks noChangeArrowheads="1"/>
            </p:cNvSpPr>
            <p:nvPr/>
          </p:nvSpPr>
          <p:spPr bwMode="auto">
            <a:xfrm>
              <a:off x="2064" y="2928"/>
              <a:ext cx="9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X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276956" y="3058280"/>
            <a:ext cx="6208713" cy="320675"/>
            <a:chOff x="988" y="2016"/>
            <a:chExt cx="3911" cy="202"/>
          </a:xfrm>
        </p:grpSpPr>
        <p:sp>
          <p:nvSpPr>
            <p:cNvPr id="62471" name="Line 23"/>
            <p:cNvSpPr>
              <a:spLocks noChangeShapeType="1"/>
            </p:cNvSpPr>
            <p:nvPr/>
          </p:nvSpPr>
          <p:spPr bwMode="auto">
            <a:xfrm>
              <a:off x="988" y="2078"/>
              <a:ext cx="201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2" name="Text Box 24"/>
            <p:cNvSpPr txBox="1">
              <a:spLocks noChangeArrowheads="1"/>
            </p:cNvSpPr>
            <p:nvPr/>
          </p:nvSpPr>
          <p:spPr bwMode="auto">
            <a:xfrm>
              <a:off x="3190" y="2016"/>
              <a:ext cx="1709" cy="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000">
                  <a:latin typeface="Times New Roman" charset="0"/>
                </a:rPr>
                <a:t> </a:t>
              </a:r>
              <a:r>
                <a:rPr lang="en-US" altLang="x-none" sz="1600" b="1">
                  <a:solidFill>
                    <a:srgbClr val="000000"/>
                  </a:solidFill>
                  <a:latin typeface="Times New Roman" charset="0"/>
                </a:rPr>
                <a:t>3. </a:t>
              </a:r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subject C dies at 7 months</a:t>
              </a:r>
            </a:p>
          </p:txBody>
        </p:sp>
        <p:sp>
          <p:nvSpPr>
            <p:cNvPr id="62473" name="Text Box 25"/>
            <p:cNvSpPr txBox="1">
              <a:spLocks noChangeArrowheads="1"/>
            </p:cNvSpPr>
            <p:nvPr/>
          </p:nvSpPr>
          <p:spPr bwMode="auto">
            <a:xfrm>
              <a:off x="3024" y="2016"/>
              <a:ext cx="9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800" b="1">
                  <a:solidFill>
                    <a:srgbClr val="000000"/>
                  </a:solidFill>
                  <a:latin typeface="Times New Roman" charset="0"/>
                </a:rPr>
                <a:t>X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4018077" y="5806227"/>
            <a:ext cx="2618266" cy="3903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r>
              <a:rPr lang="en-US" altLang="x-none" sz="2000" b="1" dirty="0">
                <a:solidFill>
                  <a:srgbClr val="000000"/>
                </a:solidFill>
                <a:latin typeface="Times New Roman" charset="0"/>
                <a:sym typeface="Wingdings" charset="2"/>
              </a:rPr>
              <a:t></a:t>
            </a:r>
            <a:r>
              <a:rPr lang="en-US" altLang="x-none" sz="2000" b="1" dirty="0">
                <a:solidFill>
                  <a:srgbClr val="000000"/>
                </a:solidFill>
                <a:latin typeface="Times New Roman" charset="0"/>
              </a:rPr>
              <a:t> Time in months </a:t>
            </a:r>
            <a:r>
              <a:rPr lang="en-US" altLang="x-none" sz="2000" b="1" dirty="0">
                <a:solidFill>
                  <a:srgbClr val="000000"/>
                </a:solidFill>
                <a:latin typeface="Times New Roman" charset="0"/>
                <a:sym typeface="Wingdings" charset="2"/>
              </a:rPr>
              <a:t></a:t>
            </a:r>
            <a:endParaRPr lang="en-US" altLang="x-none" sz="2000" b="1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3248543" y="2445932"/>
            <a:ext cx="8544104" cy="1394489"/>
            <a:chOff x="978" y="1619"/>
            <a:chExt cx="4657" cy="949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978" y="1668"/>
              <a:ext cx="342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4458" y="1619"/>
              <a:ext cx="1177" cy="9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1600" b="1">
                  <a:solidFill>
                    <a:srgbClr val="000000"/>
                  </a:solidFill>
                  <a:latin typeface="Times New Roman" charset="0"/>
                </a:rPr>
                <a:t>4. </a:t>
              </a:r>
              <a:r>
                <a:rPr lang="en-US" altLang="x-none" sz="1600" b="1" dirty="0">
                  <a:solidFill>
                    <a:srgbClr val="000000"/>
                  </a:solidFill>
                  <a:latin typeface="Times New Roman" charset="0"/>
                </a:rPr>
                <a:t>Subjects B and D survive for the whole year-long study period</a:t>
              </a: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978" y="2505"/>
              <a:ext cx="340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8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5473862E-491E-0542-ABFE-A2F887A74167}" type="slidenum">
              <a:rPr lang="en-US" altLang="x-none" sz="1400"/>
              <a:pPr eaLnBrk="1" hangingPunct="1"/>
              <a:t>26</a:t>
            </a:fld>
            <a:endParaRPr lang="en-US" altLang="x-none" sz="1400"/>
          </a:p>
        </p:txBody>
      </p:sp>
      <p:grpSp>
        <p:nvGrpSpPr>
          <p:cNvPr id="65539" name="Group 2"/>
          <p:cNvGrpSpPr>
            <a:grpSpLocks/>
          </p:cNvGrpSpPr>
          <p:nvPr/>
        </p:nvGrpSpPr>
        <p:grpSpPr bwMode="auto">
          <a:xfrm>
            <a:off x="1218406" y="1841747"/>
            <a:ext cx="7907353" cy="4417163"/>
            <a:chOff x="445" y="1296"/>
            <a:chExt cx="4882" cy="3024"/>
          </a:xfrm>
        </p:grpSpPr>
        <p:grpSp>
          <p:nvGrpSpPr>
            <p:cNvPr id="65555" name="Group 3"/>
            <p:cNvGrpSpPr>
              <a:grpSpLocks/>
            </p:cNvGrpSpPr>
            <p:nvPr/>
          </p:nvGrpSpPr>
          <p:grpSpPr bwMode="auto">
            <a:xfrm>
              <a:off x="445" y="1296"/>
              <a:ext cx="4882" cy="2633"/>
              <a:chOff x="445" y="1296"/>
              <a:chExt cx="4882" cy="2633"/>
            </a:xfrm>
          </p:grpSpPr>
          <p:sp>
            <p:nvSpPr>
              <p:cNvPr id="65557" name="Rectangle 4"/>
              <p:cNvSpPr>
                <a:spLocks noChangeArrowheads="1"/>
              </p:cNvSpPr>
              <p:nvPr/>
            </p:nvSpPr>
            <p:spPr bwMode="auto">
              <a:xfrm>
                <a:off x="1031" y="1296"/>
                <a:ext cx="4296" cy="2633"/>
              </a:xfrm>
              <a:prstGeom prst="rect">
                <a:avLst/>
              </a:prstGeom>
              <a:solidFill>
                <a:srgbClr val="FFFF00">
                  <a:alpha val="1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pPr eaLnBrk="1" hangingPunct="1"/>
                <a:endParaRPr lang="ru-RU" altLang="x-none"/>
              </a:p>
            </p:txBody>
          </p:sp>
          <p:sp>
            <p:nvSpPr>
              <p:cNvPr id="65558" name="Text Box 5"/>
              <p:cNvSpPr txBox="1">
                <a:spLocks noChangeArrowheads="1"/>
              </p:cNvSpPr>
              <p:nvPr/>
            </p:nvSpPr>
            <p:spPr bwMode="auto">
              <a:xfrm>
                <a:off x="445" y="1486"/>
                <a:ext cx="497" cy="27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charset="0"/>
                  </a:defRPr>
                </a:lvl9pPr>
              </a:lstStyle>
              <a:p>
                <a:r>
                  <a:rPr lang="en-US" altLang="x-none" sz="2000" b="1">
                    <a:solidFill>
                      <a:srgbClr val="000000"/>
                    </a:solidFill>
                    <a:latin typeface="Times New Roman" charset="0"/>
                  </a:rPr>
                  <a:t>100%</a:t>
                </a:r>
              </a:p>
            </p:txBody>
          </p:sp>
        </p:grpSp>
        <p:sp>
          <p:nvSpPr>
            <p:cNvPr id="65556" name="Text Box 6"/>
            <p:cNvSpPr txBox="1">
              <a:spLocks noChangeArrowheads="1"/>
            </p:cNvSpPr>
            <p:nvPr/>
          </p:nvSpPr>
          <p:spPr bwMode="auto">
            <a:xfrm>
              <a:off x="1920" y="4093"/>
              <a:ext cx="2544" cy="22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CCFFFF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r>
                <a:rPr lang="en-US" altLang="x-none" sz="2000" b="1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            </a:t>
              </a:r>
              <a:r>
                <a:rPr lang="en-US" altLang="x-none" sz="2000" b="1">
                  <a:solidFill>
                    <a:srgbClr val="000000"/>
                  </a:solidFill>
                  <a:latin typeface="Times New Roman" charset="0"/>
                </a:rPr>
                <a:t> Time in months </a:t>
              </a:r>
              <a:r>
                <a:rPr lang="en-US" altLang="x-none" sz="2000" b="1">
                  <a:solidFill>
                    <a:srgbClr val="000000"/>
                  </a:solidFill>
                  <a:latin typeface="Times New Roman" charset="0"/>
                  <a:sym typeface="Wingdings" charset="2"/>
                </a:rPr>
                <a:t></a:t>
              </a:r>
              <a:endParaRPr lang="en-US" altLang="x-none" sz="3600">
                <a:solidFill>
                  <a:schemeClr val="tx2"/>
                </a:solidFill>
                <a:latin typeface="Times New Roman" charset="0"/>
              </a:endParaRPr>
            </a:p>
          </p:txBody>
        </p:sp>
      </p:grpSp>
      <p:sp>
        <p:nvSpPr>
          <p:cNvPr id="6554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/>
              <a:t>Corresponding Kaplan-Meier Curve</a:t>
            </a:r>
          </a:p>
        </p:txBody>
      </p:sp>
      <p:sp>
        <p:nvSpPr>
          <p:cNvPr id="65541" name="Line 8"/>
          <p:cNvSpPr>
            <a:spLocks noChangeShapeType="1"/>
          </p:cNvSpPr>
          <p:nvPr/>
        </p:nvSpPr>
        <p:spPr bwMode="auto">
          <a:xfrm>
            <a:off x="2183243" y="2265738"/>
            <a:ext cx="2065337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V="1">
            <a:off x="6090079" y="4100492"/>
            <a:ext cx="3035680" cy="289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544" name="Group 11"/>
          <p:cNvGrpSpPr>
            <a:grpSpLocks/>
          </p:cNvGrpSpPr>
          <p:nvPr/>
        </p:nvGrpSpPr>
        <p:grpSpPr bwMode="auto">
          <a:xfrm>
            <a:off x="4204129" y="2268912"/>
            <a:ext cx="152400" cy="800100"/>
            <a:chOff x="2304" y="1608"/>
            <a:chExt cx="96" cy="504"/>
          </a:xfrm>
        </p:grpSpPr>
        <p:sp>
          <p:nvSpPr>
            <p:cNvPr id="65553" name="Line 12"/>
            <p:cNvSpPr>
              <a:spLocks noChangeShapeType="1"/>
            </p:cNvSpPr>
            <p:nvPr/>
          </p:nvSpPr>
          <p:spPr bwMode="auto">
            <a:xfrm>
              <a:off x="2332" y="1608"/>
              <a:ext cx="2" cy="4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Oval 13"/>
            <p:cNvSpPr>
              <a:spLocks noChangeArrowheads="1"/>
            </p:cNvSpPr>
            <p:nvPr/>
          </p:nvSpPr>
          <p:spPr bwMode="auto">
            <a:xfrm>
              <a:off x="2304" y="2016"/>
              <a:ext cx="96" cy="96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</p:grpSp>
      <p:grpSp>
        <p:nvGrpSpPr>
          <p:cNvPr id="65545" name="Group 14"/>
          <p:cNvGrpSpPr>
            <a:grpSpLocks/>
          </p:cNvGrpSpPr>
          <p:nvPr/>
        </p:nvGrpSpPr>
        <p:grpSpPr bwMode="auto">
          <a:xfrm>
            <a:off x="6032929" y="2995988"/>
            <a:ext cx="152400" cy="1216025"/>
            <a:chOff x="3456" y="2066"/>
            <a:chExt cx="96" cy="766"/>
          </a:xfrm>
        </p:grpSpPr>
        <p:sp>
          <p:nvSpPr>
            <p:cNvPr id="65551" name="Line 15"/>
            <p:cNvSpPr>
              <a:spLocks noChangeShapeType="1"/>
            </p:cNvSpPr>
            <p:nvPr/>
          </p:nvSpPr>
          <p:spPr bwMode="auto">
            <a:xfrm>
              <a:off x="3480" y="2066"/>
              <a:ext cx="1" cy="7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Oval 16"/>
            <p:cNvSpPr>
              <a:spLocks noChangeArrowheads="1"/>
            </p:cNvSpPr>
            <p:nvPr/>
          </p:nvSpPr>
          <p:spPr bwMode="auto">
            <a:xfrm>
              <a:off x="3456" y="2736"/>
              <a:ext cx="96" cy="96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ru-RU" altLang="x-none"/>
            </a:p>
          </p:txBody>
        </p:sp>
      </p:grpSp>
      <p:grpSp>
        <p:nvGrpSpPr>
          <p:cNvPr id="65546" name="Group 18"/>
          <p:cNvGrpSpPr>
            <a:grpSpLocks/>
          </p:cNvGrpSpPr>
          <p:nvPr/>
        </p:nvGrpSpPr>
        <p:grpSpPr bwMode="auto">
          <a:xfrm>
            <a:off x="4269218" y="2840412"/>
            <a:ext cx="1781175" cy="158750"/>
            <a:chOff x="2345" y="1968"/>
            <a:chExt cx="1122" cy="100"/>
          </a:xfrm>
        </p:grpSpPr>
        <p:sp>
          <p:nvSpPr>
            <p:cNvPr id="65549" name="Line 19"/>
            <p:cNvSpPr>
              <a:spLocks noChangeShapeType="1"/>
            </p:cNvSpPr>
            <p:nvPr/>
          </p:nvSpPr>
          <p:spPr bwMode="auto">
            <a:xfrm flipV="1">
              <a:off x="2345" y="2066"/>
              <a:ext cx="1122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0" name="Line 20"/>
            <p:cNvSpPr>
              <a:spLocks noChangeShapeType="1"/>
            </p:cNvSpPr>
            <p:nvPr/>
          </p:nvSpPr>
          <p:spPr bwMode="auto">
            <a:xfrm>
              <a:off x="3306" y="1968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/>
            <a:lstStyle/>
            <a:p>
              <a:endParaRPr lang="en-US"/>
            </a:p>
          </p:txBody>
        </p:sp>
      </p:grp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7094484" y="1923148"/>
            <a:ext cx="4927628" cy="1529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/>
            <a:r>
              <a:rPr lang="en-US" altLang="x-none" sz="18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Product </a:t>
            </a:r>
            <a:r>
              <a:rPr lang="en-US" altLang="x-none" sz="1800" b="1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limit estimate of </a:t>
            </a:r>
            <a:r>
              <a:rPr lang="en-US" altLang="x-none" sz="18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survival</a:t>
            </a:r>
          </a:p>
          <a:p>
            <a:pPr algn="ctr"/>
            <a:endParaRPr lang="en-US" altLang="x-none" sz="1800" b="1" dirty="0">
              <a:solidFill>
                <a:srgbClr val="0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altLang="x-none" sz="1800" dirty="0">
                <a:solidFill>
                  <a:srgbClr val="000000"/>
                </a:solidFill>
                <a:latin typeface="Apple Chancery" charset="0"/>
                <a:ea typeface="Apple Chancery" charset="0"/>
                <a:cs typeface="Apple Chancery" charset="0"/>
              </a:rPr>
              <a:t>P(surviving interval 1/at-risk up to failure 1</a:t>
            </a:r>
            <a:r>
              <a:rPr lang="en-US" altLang="x-none" sz="1800" dirty="0" smtClean="0">
                <a:solidFill>
                  <a:srgbClr val="000000"/>
                </a:solidFill>
                <a:latin typeface="Apple Chancery" charset="0"/>
                <a:ea typeface="Apple Chancery" charset="0"/>
                <a:cs typeface="Apple Chancery" charset="0"/>
              </a:rPr>
              <a:t>)</a:t>
            </a:r>
          </a:p>
          <a:p>
            <a:pPr algn="ctr"/>
            <a:r>
              <a:rPr lang="en-US" altLang="x-none" sz="1800" dirty="0" smtClean="0">
                <a:solidFill>
                  <a:srgbClr val="000000"/>
                </a:solidFill>
                <a:latin typeface="Apple Chancery" charset="0"/>
                <a:ea typeface="Apple Chancery" charset="0"/>
                <a:cs typeface="Apple Chancery" charset="0"/>
              </a:rPr>
              <a:t>* </a:t>
            </a:r>
            <a:endParaRPr lang="en-US" altLang="x-none" sz="1800" dirty="0">
              <a:solidFill>
                <a:srgbClr val="0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altLang="x-none" sz="1800" dirty="0">
                <a:solidFill>
                  <a:srgbClr val="000000"/>
                </a:solidFill>
                <a:latin typeface="Apple Chancery" charset="0"/>
                <a:ea typeface="Apple Chancery" charset="0"/>
                <a:cs typeface="Apple Chancery" charset="0"/>
              </a:rPr>
              <a:t>P(surviving interval 2/at-risk up to failure 2) </a:t>
            </a:r>
            <a:endParaRPr lang="en-US" altLang="x-none" sz="1800" dirty="0" smtClean="0">
              <a:solidFill>
                <a:srgbClr val="0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altLang="x-none" sz="1800" b="1" dirty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69912" y="3752193"/>
            <a:ext cx="211279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x-none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4/5 </a:t>
            </a:r>
            <a:r>
              <a:rPr lang="en-US" altLang="x-none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* </a:t>
            </a:r>
            <a:r>
              <a:rPr lang="en-US" altLang="x-none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2/3  = 0.5333</a:t>
            </a:r>
            <a:endParaRPr lang="en-US" altLang="x-none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8" grpId="0" animBg="1"/>
      <p:bldP spid="43025" grpId="0" animBg="1" autoUpdateAnimBg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Kaplan-Meier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790497"/>
            <a:ext cx="4893617" cy="3042744"/>
          </a:xfrm>
          <a:prstGeom prst="roundRect">
            <a:avLst/>
          </a:prstGeom>
          <a:solidFill>
            <a:srgbClr val="92D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Mainly </a:t>
            </a: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descriptive</a:t>
            </a:r>
          </a:p>
          <a:p>
            <a:pPr>
              <a:buFontTx/>
              <a:buChar char="•"/>
            </a:pPr>
            <a:endParaRPr lang="en-US" altLang="x-none" sz="20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Tx/>
              <a:buChar char="•"/>
            </a:pP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Doesn’t control for </a:t>
            </a: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covariates</a:t>
            </a:r>
          </a:p>
          <a:p>
            <a:pPr>
              <a:buFontTx/>
              <a:buChar char="•"/>
            </a:pPr>
            <a:endParaRPr lang="en-US" altLang="x-none" sz="20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Tx/>
              <a:buChar char="•"/>
            </a:pP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Requires </a:t>
            </a: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categorical </a:t>
            </a: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predictors</a:t>
            </a:r>
          </a:p>
          <a:p>
            <a:pPr>
              <a:buFontTx/>
              <a:buChar char="•"/>
            </a:pPr>
            <a:endParaRPr lang="en-US" altLang="x-none" sz="20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Tx/>
              <a:buChar char="•"/>
            </a:pP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Can’t accommodate time-dependent variables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18866" y="2790497"/>
            <a:ext cx="4893617" cy="3042744"/>
          </a:xfrm>
          <a:prstGeom prst="roundRect">
            <a:avLst/>
          </a:prstGeom>
          <a:solidFill>
            <a:srgbClr val="FFC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No math </a:t>
            </a: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assumptions about the hazard model. 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endParaRPr lang="en-US" altLang="x-none" sz="20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Suitable for univariate </a:t>
            </a: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analysis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endParaRPr lang="en-US" altLang="x-none" sz="20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Simply</a:t>
            </a: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, the empirical probability of surviving past certain times in the sample </a:t>
            </a:r>
            <a:r>
              <a:rPr lang="en-US" altLang="x-none" sz="20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(taking into account censoring)</a:t>
            </a:r>
            <a:r>
              <a:rPr lang="en-US" altLang="x-none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475186" y="2270234"/>
            <a:ext cx="2112580" cy="520263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Limitations</a:t>
            </a:r>
            <a:endParaRPr lang="en-US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5996" y="2270234"/>
            <a:ext cx="2112580" cy="520263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Benefits</a:t>
            </a:r>
            <a:endParaRPr lang="en-US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Hazard Models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72224" y="1919033"/>
            <a:ext cx="6921348" cy="4324112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Model the underlying hazard/survival </a:t>
            </a:r>
            <a:r>
              <a:rPr lang="en-US" altLang="x-none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function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endParaRPr lang="en-US" altLang="x-none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Assume that the dependent variable (time-to-event) takes on some known distribution, such as Weibull, exponential, or lognormal</a:t>
            </a:r>
            <a:r>
              <a:rPr lang="en-US" altLang="x-none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.</a:t>
            </a: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endParaRPr lang="en-US" altLang="x-none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Estimates </a:t>
            </a:r>
            <a:r>
              <a:rPr lang="en-US" altLang="x-none" sz="2400" i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parameters </a:t>
            </a:r>
            <a:r>
              <a:rPr lang="en-US" altLang="x-none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of these distributions (e.g., baseline hazard function</a:t>
            </a:r>
            <a:r>
              <a:rPr lang="en-US" altLang="x-none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)</a:t>
            </a: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endParaRPr lang="en-US" altLang="x-none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800100" lvl="1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Estimates covariate-adjusted hazard ratios.</a:t>
            </a:r>
          </a:p>
          <a:p>
            <a:pPr marL="1714500" lvl="3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x-none" sz="20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A hazard ratio is a ratio of hazard rates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0413" y="2254469"/>
            <a:ext cx="3626069" cy="343688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altLang="x-none" sz="2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2 Components</a:t>
            </a:r>
            <a:endParaRPr lang="en-US" altLang="x-none" sz="2400" b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spcBef>
                <a:spcPct val="50000"/>
              </a:spcBef>
              <a:buFontTx/>
              <a:buChar char="•"/>
            </a:pPr>
            <a:r>
              <a:rPr lang="en-US" altLang="x-none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baseline hazard function  </a:t>
            </a:r>
            <a:r>
              <a:rPr lang="en-US" altLang="x-none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altLang="x-none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which may change over time</a:t>
            </a:r>
            <a:r>
              <a:rPr lang="en-US" altLang="x-none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)</a:t>
            </a:r>
          </a:p>
          <a:p>
            <a:pPr algn="ctr">
              <a:spcBef>
                <a:spcPct val="50000"/>
              </a:spcBef>
              <a:buFontTx/>
              <a:buChar char="•"/>
            </a:pPr>
            <a:endParaRPr lang="en-US" altLang="x-none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>
              <a:spcBef>
                <a:spcPct val="50000"/>
              </a:spcBef>
              <a:buFontTx/>
              <a:buChar char="•"/>
            </a:pPr>
            <a:r>
              <a:rPr lang="en-US" altLang="x-none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linear function of a set of k fixed covariates</a:t>
            </a:r>
            <a:r>
              <a:rPr lang="en-US" altLang="x-none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 that when exponentiated gives the relative risk.</a:t>
            </a:r>
          </a:p>
        </p:txBody>
      </p:sp>
    </p:spTree>
    <p:extLst>
      <p:ext uri="{BB962C8B-B14F-4D97-AF65-F5344CB8AC3E}">
        <p14:creationId xmlns:p14="http://schemas.microsoft.com/office/powerpoint/2010/main" val="200345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Hazard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2828" y="2125192"/>
            <a:ext cx="2585258" cy="298283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Assumes the risk of failure increases  considerably with time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Ex: Mechanical systems like car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2125192"/>
            <a:ext cx="8614761" cy="32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</a:t>
            </a:r>
            <a:r>
              <a:rPr lang="mr-IN" dirty="0" smtClean="0"/>
              <a:t>–</a:t>
            </a:r>
            <a:r>
              <a:rPr lang="en-US" dirty="0" smtClean="0"/>
              <a:t> Drug Efficacy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8" y="1919032"/>
            <a:ext cx="5787190" cy="434492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851228" y="2822028"/>
            <a:ext cx="3168869" cy="203375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“Survival Analysis”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is a technique long used in health sciences</a:t>
            </a:r>
          </a:p>
        </p:txBody>
      </p:sp>
    </p:spTree>
    <p:extLst>
      <p:ext uri="{BB962C8B-B14F-4D97-AF65-F5344CB8AC3E}">
        <p14:creationId xmlns:p14="http://schemas.microsoft.com/office/powerpoint/2010/main" val="2042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Hazard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70580" y="2136382"/>
            <a:ext cx="2774731" cy="2806262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Risk of failure increases exponentially leading to constant decline in Survival.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Not common in real world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3" y="2136382"/>
            <a:ext cx="8131053" cy="30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Hazard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224508"/>
            <a:ext cx="7581129" cy="277909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03465" y="2366952"/>
            <a:ext cx="2647252" cy="3012854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Constant Hazard Rate is assumed, leading to an exponential decline in survival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ex: Lifespan of humans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1877944" y="1874509"/>
            <a:ext cx="6019800" cy="1212850"/>
            <a:chOff x="672" y="2592"/>
            <a:chExt cx="3792" cy="764"/>
          </a:xfrm>
        </p:grpSpPr>
        <p:graphicFrame>
          <p:nvGraphicFramePr>
            <p:cNvPr id="9" name="Object 1"/>
            <p:cNvGraphicFramePr>
              <a:graphicFrameLocks noChangeAspect="1"/>
            </p:cNvGraphicFramePr>
            <p:nvPr/>
          </p:nvGraphicFramePr>
          <p:xfrm>
            <a:off x="960" y="2976"/>
            <a:ext cx="3435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3" name="Equation" r:id="rId5" imgW="1841400" imgH="203040" progId="Equation.3">
                    <p:embed/>
                  </p:oleObj>
                </mc:Choice>
                <mc:Fallback>
                  <p:oleObj name="Equation" r:id="rId5" imgW="1841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976"/>
                          <a:ext cx="3435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672" y="2592"/>
              <a:ext cx="3792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x-none" sz="1400"/>
                <a:t>Exponential model assumes fixed baseline hazard that we can estimate.</a:t>
              </a: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2112" y="2784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70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Weibull Hazard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53" y="3284282"/>
            <a:ext cx="7627151" cy="279138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033641" y="2360467"/>
            <a:ext cx="2680138" cy="303134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gamma rate can be adjusted to model a monotonically trending Hazard Rate.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Ex: Cancer Survival as risk increases with time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1245476" y="1919032"/>
            <a:ext cx="7548004" cy="1365250"/>
            <a:chOff x="288" y="3312"/>
            <a:chExt cx="4848" cy="860"/>
          </a:xfrm>
        </p:grpSpPr>
        <p:graphicFrame>
          <p:nvGraphicFramePr>
            <p:cNvPr id="9" name="Object 0"/>
            <p:cNvGraphicFramePr>
              <a:graphicFrameLocks noChangeAspect="1"/>
            </p:cNvGraphicFramePr>
            <p:nvPr/>
          </p:nvGraphicFramePr>
          <p:xfrm>
            <a:off x="528" y="3792"/>
            <a:ext cx="4359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7" name="Equation" r:id="rId5" imgW="2336760" imgH="203040" progId="Equation.3">
                    <p:embed/>
                  </p:oleObj>
                </mc:Choice>
                <mc:Fallback>
                  <p:oleObj name="Equation" r:id="rId5" imgW="2336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792"/>
                          <a:ext cx="4359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288" y="3312"/>
              <a:ext cx="4848" cy="33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x-none" sz="1400" dirty="0"/>
                <a:t>Weibull model models the baseline hazard as a function of time. Two parameters (shape and scale) must be estimated to describe the underlying hazard function over time. </a:t>
              </a:r>
            </a:p>
          </p:txBody>
        </p:sp>
        <p:sp>
          <p:nvSpPr>
            <p:cNvPr id="11" name="Line 20"/>
            <p:cNvSpPr>
              <a:spLocks noChangeShapeType="1"/>
            </p:cNvSpPr>
            <p:nvPr/>
          </p:nvSpPr>
          <p:spPr bwMode="auto">
            <a:xfrm flipH="1">
              <a:off x="1824" y="364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>
              <a:off x="2256" y="3648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3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Log-normal Hazard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61242" y="1919032"/>
            <a:ext cx="7189075" cy="72957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sigma rate can be adjusted to model a non-monotonically trending Hazard Rate </a:t>
            </a: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ex: Mortgage Loan Defaults</a:t>
            </a:r>
            <a:endParaRPr lang="en-US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2" y="2896516"/>
            <a:ext cx="8981950" cy="32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 Parametric Models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13490" y="1919032"/>
            <a:ext cx="9144000" cy="761106"/>
          </a:xfrm>
          <a:prstGeom prst="round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altLang="x-none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Many times we care more about comparing groups than about estimating absolute </a:t>
            </a:r>
            <a:r>
              <a:rPr lang="en-US" altLang="x-none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survival</a:t>
            </a:r>
          </a:p>
          <a:p>
            <a:pPr algn="ctr">
              <a:spcBef>
                <a:spcPct val="50000"/>
              </a:spcBef>
            </a:pPr>
            <a:r>
              <a:rPr lang="en-US" altLang="x-none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A very popular and widely used model</a:t>
            </a:r>
            <a:endParaRPr lang="en-US" altLang="x-none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13490" y="2979684"/>
            <a:ext cx="3594539" cy="1403130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Cox Regression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“A Proportional Hazards Model”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Allows Multivariate Analysis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93" y="2861810"/>
            <a:ext cx="4557987" cy="3418490"/>
          </a:xfrm>
          <a:prstGeom prst="rect">
            <a:avLst/>
          </a:prstGeom>
        </p:spPr>
      </p:pic>
      <p:graphicFrame>
        <p:nvGraphicFramePr>
          <p:cNvPr id="9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419154"/>
              </p:ext>
            </p:extLst>
          </p:nvPr>
        </p:nvGraphicFramePr>
        <p:xfrm>
          <a:off x="1097280" y="5307240"/>
          <a:ext cx="3211099" cy="54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5" imgW="1346040" imgH="228600" progId="Equation.3">
                  <p:embed/>
                </p:oleObj>
              </mc:Choice>
              <mc:Fallback>
                <p:oleObj name="Equation" r:id="rId5" imgW="134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280" y="5307240"/>
                        <a:ext cx="3211099" cy="544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918866"/>
              </p:ext>
            </p:extLst>
          </p:nvPr>
        </p:nvGraphicFramePr>
        <p:xfrm>
          <a:off x="1066034" y="4726199"/>
          <a:ext cx="4489450" cy="428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7" imgW="2133360" imgH="203040" progId="Equation.3">
                  <p:embed/>
                </p:oleObj>
              </mc:Choice>
              <mc:Fallback>
                <p:oleObj name="Equation" r:id="rId7" imgW="2133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034" y="4726199"/>
                        <a:ext cx="4489450" cy="428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2695073" y="4726199"/>
            <a:ext cx="615685" cy="428641"/>
          </a:xfrm>
          <a:prstGeom prst="round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079388" y="5404600"/>
            <a:ext cx="615685" cy="428641"/>
          </a:xfrm>
          <a:prstGeom prst="round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10758" y="4887278"/>
            <a:ext cx="1489664" cy="61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74852" y="5668977"/>
            <a:ext cx="2025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00422" y="5307240"/>
            <a:ext cx="16164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No need to decide this!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6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 Proportional Hazard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72126" y="1919032"/>
            <a:ext cx="9095874" cy="808126"/>
          </a:xfrm>
          <a:prstGeom prst="round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altLang="x-none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The point is to compare hazard rates of groups who have different values for predictors</a:t>
            </a:r>
          </a:p>
          <a:p>
            <a:pPr algn="ctr">
              <a:spcBef>
                <a:spcPct val="50000"/>
              </a:spcBef>
            </a:pPr>
            <a:r>
              <a:rPr lang="en-US" altLang="x-none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To estimate </a:t>
            </a:r>
            <a:r>
              <a:rPr lang="en-US" altLang="x-none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relative risk </a:t>
            </a:r>
            <a:r>
              <a:rPr lang="en-US" altLang="x-none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rather than </a:t>
            </a:r>
            <a:r>
              <a:rPr lang="en-US" altLang="x-none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absolute risk</a:t>
            </a:r>
            <a:endParaRPr lang="en-US" altLang="x-none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281377"/>
              </p:ext>
            </p:extLst>
          </p:nvPr>
        </p:nvGraphicFramePr>
        <p:xfrm>
          <a:off x="1572126" y="3052311"/>
          <a:ext cx="43132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4" imgW="1892160" imgH="431640" progId="Equation.3">
                  <p:embed/>
                </p:oleObj>
              </mc:Choice>
              <mc:Fallback>
                <p:oleObj name="Equation" r:id="rId4" imgW="1892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126" y="3052311"/>
                        <a:ext cx="4313238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700464" y="4726371"/>
            <a:ext cx="3577389" cy="11550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HR = 1: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No effect</a:t>
            </a:r>
          </a:p>
          <a:p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HR &lt; 1: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Reduction in the hazard</a:t>
            </a:r>
          </a:p>
          <a:p>
            <a:r>
              <a:rPr lang="en-US" b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HR &gt; 1: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Increase in Hazard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598696" y="3596272"/>
            <a:ext cx="2053388" cy="6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52084" y="3408947"/>
            <a:ext cx="2277979" cy="497306"/>
          </a:xfrm>
          <a:prstGeom prst="rect">
            <a:avLst/>
          </a:prstGeom>
          <a:solidFill>
            <a:srgbClr val="7030A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Independent of Time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85365" y="4290892"/>
            <a:ext cx="5680994" cy="1590511"/>
          </a:xfrm>
          <a:prstGeom prst="round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 cancer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studies: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covariate with hazard ratio &gt; 1 (i.e.: b &gt; 0) is called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bad prognostic factor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covariate with hazard ratio &lt; 1 (i.e.: b &lt; 0) is called </a:t>
            </a:r>
            <a:r>
              <a:rPr lang="en-US" b="1" dirty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good prognostic factor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277853" y="5181600"/>
            <a:ext cx="607511" cy="1925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 Proportional Hazard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1" y="2183879"/>
            <a:ext cx="5431857" cy="2942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06" y="2195834"/>
            <a:ext cx="5843405" cy="306164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860632" y="3513221"/>
            <a:ext cx="978568" cy="802105"/>
          </a:xfrm>
          <a:prstGeom prst="round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2" idx="0"/>
          </p:cNvCxnSpPr>
          <p:nvPr/>
        </p:nvCxnSpPr>
        <p:spPr>
          <a:xfrm flipV="1">
            <a:off x="6845047" y="4315327"/>
            <a:ext cx="1504869" cy="134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89685" y="5661113"/>
            <a:ext cx="451072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Hazard Ratios: 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26% decline in risk for Group 				B compared to Group A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Analysis in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4465" y="2967335"/>
            <a:ext cx="1903086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9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8986" y="2967335"/>
            <a:ext cx="8214043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Have good rest of weekend!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5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Life Time Value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032"/>
            <a:ext cx="6664583" cy="39299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986811" y="2813373"/>
            <a:ext cx="3569313" cy="203375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It enables asking questions like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How much time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before an event occurs, </a:t>
            </a:r>
          </a:p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if it occurs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677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91" y="2077686"/>
            <a:ext cx="5251070" cy="39741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829156" y="2813373"/>
            <a:ext cx="3569313" cy="2033751"/>
          </a:xfrm>
          <a:prstGeom prst="round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set of statistical techniques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where the outcome variable is the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time until occurrence of an event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of interest</a:t>
            </a:r>
          </a:p>
        </p:txBody>
      </p:sp>
    </p:spTree>
    <p:extLst>
      <p:ext uri="{BB962C8B-B14F-4D97-AF65-F5344CB8AC3E}">
        <p14:creationId xmlns:p14="http://schemas.microsoft.com/office/powerpoint/2010/main" val="1495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45079" y="2183905"/>
            <a:ext cx="4814742" cy="1138375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Reliability Analysis in Engineering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Failure in Mechanical Systems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62951" y="3590605"/>
            <a:ext cx="4990690" cy="1154816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Event History Analysis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in Sociology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ike occurrence of disease, death, marriage, divorce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062951" y="2168283"/>
            <a:ext cx="4959159" cy="1153997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Time to lapsing of policy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n Insurance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45079" y="3536731"/>
            <a:ext cx="4814742" cy="1208690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Default Risk Analysis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Understand which customers are more likely to default </a:t>
            </a:r>
            <a:r>
              <a:rPr lang="en-US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and by when</a:t>
            </a:r>
            <a:endParaRPr lang="en-US" dirty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5078" y="4923662"/>
            <a:ext cx="4972397" cy="1272186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Customer Churn Analysis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n Education &amp; Business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Understand which customers are likely to switch, drop off </a:t>
            </a:r>
            <a:r>
              <a:rPr lang="en-US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and when</a:t>
            </a:r>
            <a:endParaRPr lang="en-US" dirty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62951" y="4979532"/>
            <a:ext cx="5006455" cy="1216316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Time events to critical events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n Public Sector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Churn vs Survival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11983" y="90346"/>
            <a:ext cx="3772298" cy="7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880" y="2739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Linear Regression -&gt; Logistic Regression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2693733"/>
            <a:ext cx="9175750" cy="3360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3100" y="2094176"/>
            <a:ext cx="337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Loan Default </a:t>
            </a:r>
            <a:r>
              <a:rPr lang="en-US" sz="2400" b="1" dirty="0" smtClean="0">
                <a:solidFill>
                  <a:schemeClr val="accent2"/>
                </a:solidFill>
              </a:rPr>
              <a:t>Probability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68014" y="2094176"/>
            <a:ext cx="2995448" cy="599557"/>
          </a:xfrm>
          <a:prstGeom prst="round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Can the Probability be less than Zero ?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86910" y="2693733"/>
            <a:ext cx="662152" cy="257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6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1586" y="3916066"/>
            <a:ext cx="268013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Here we model the </a:t>
            </a:r>
          </a:p>
          <a:p>
            <a:pPr algn="ctr"/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Success/Failure Ratio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Or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Apple Chancery" charset="0"/>
                <a:ea typeface="Apple Chancery" charset="0"/>
                <a:cs typeface="Apple Chancery" charset="0"/>
              </a:rPr>
              <a:t>“Odds Ratio”</a:t>
            </a:r>
            <a:endParaRPr lang="en-US" b="1" dirty="0">
              <a:solidFill>
                <a:schemeClr val="accent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6200000">
            <a:off x="8337506" y="3317614"/>
            <a:ext cx="694034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2" y="2411116"/>
            <a:ext cx="5616513" cy="3009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2149147"/>
            <a:ext cx="4272280" cy="98147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97280" y="5421016"/>
            <a:ext cx="3254003" cy="673756"/>
          </a:xfrm>
          <a:prstGeom prst="round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How do we model time effect?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605541" y="5013434"/>
            <a:ext cx="2963659" cy="1081338"/>
          </a:xfrm>
          <a:prstGeom prst="round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What if the data </a:t>
            </a:r>
            <a:r>
              <a:rPr lang="en-US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were incomplete/censored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as </a:t>
            </a:r>
            <a:r>
              <a:rPr lang="en-US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 Clinical Trials?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1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7404</TotalTime>
  <Words>1225</Words>
  <Application>Microsoft Macintosh PowerPoint</Application>
  <PresentationFormat>Widescreen</PresentationFormat>
  <Paragraphs>242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Apple Chancery</vt:lpstr>
      <vt:lpstr>Calibri</vt:lpstr>
      <vt:lpstr>Calibri Light</vt:lpstr>
      <vt:lpstr>Cambria Math</vt:lpstr>
      <vt:lpstr>Mangal</vt:lpstr>
      <vt:lpstr>Symbol</vt:lpstr>
      <vt:lpstr>Tahoma</vt:lpstr>
      <vt:lpstr>Times New Roman</vt:lpstr>
      <vt:lpstr>Wingdings</vt:lpstr>
      <vt:lpstr>Arial</vt:lpstr>
      <vt:lpstr>Retrospect</vt:lpstr>
      <vt:lpstr>Equation</vt:lpstr>
      <vt:lpstr>Survival Analysis</vt:lpstr>
      <vt:lpstr>Survival Analysis</vt:lpstr>
      <vt:lpstr>Clinical Trials – Drug Efficacy</vt:lpstr>
      <vt:lpstr>Customer Life Time Value</vt:lpstr>
      <vt:lpstr>Survival Analysis</vt:lpstr>
      <vt:lpstr>Applications</vt:lpstr>
      <vt:lpstr>Churn vs Survival</vt:lpstr>
      <vt:lpstr>Linear Regression -&gt; Logistic Regression</vt:lpstr>
      <vt:lpstr>Logistic Regression</vt:lpstr>
      <vt:lpstr>What is Censoring?</vt:lpstr>
      <vt:lpstr>What is Censoring in Data Science?</vt:lpstr>
      <vt:lpstr>Logistic Regression</vt:lpstr>
      <vt:lpstr>Survival Curve</vt:lpstr>
      <vt:lpstr>What is Survival Analysis?</vt:lpstr>
      <vt:lpstr>Descriptive Survival Analysis</vt:lpstr>
      <vt:lpstr>Survival Curves</vt:lpstr>
      <vt:lpstr>Failure Rate</vt:lpstr>
      <vt:lpstr>Hazard Rates</vt:lpstr>
      <vt:lpstr>Hazard Models</vt:lpstr>
      <vt:lpstr>Kaplan Meier – Non Parametric Model</vt:lpstr>
      <vt:lpstr>Survival Data (right-censored)</vt:lpstr>
      <vt:lpstr>Corresponding Kaplan-Meier Curve</vt:lpstr>
      <vt:lpstr>Survival Data</vt:lpstr>
      <vt:lpstr>Corresponding Kaplan-Meier Curve</vt:lpstr>
      <vt:lpstr>Survival Data</vt:lpstr>
      <vt:lpstr>Corresponding Kaplan-Meier Curve</vt:lpstr>
      <vt:lpstr>Kaplan-Meier Model</vt:lpstr>
      <vt:lpstr>Parametric Hazard Models</vt:lpstr>
      <vt:lpstr>Normal Hazard Model</vt:lpstr>
      <vt:lpstr>Uniform Hazard Model</vt:lpstr>
      <vt:lpstr>Exponential Hazard Model</vt:lpstr>
      <vt:lpstr>Weibull Hazard Model</vt:lpstr>
      <vt:lpstr>Log-normal Hazard Model</vt:lpstr>
      <vt:lpstr>Semi Parametric Models</vt:lpstr>
      <vt:lpstr>Cox Proportional Hazard</vt:lpstr>
      <vt:lpstr>Cox Proportional Hazard</vt:lpstr>
      <vt:lpstr>Survival Analysis in R</vt:lpstr>
      <vt:lpstr>Survival Analysis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210</cp:revision>
  <dcterms:created xsi:type="dcterms:W3CDTF">2017-05-14T13:41:10Z</dcterms:created>
  <dcterms:modified xsi:type="dcterms:W3CDTF">2017-08-11T11:04:18Z</dcterms:modified>
</cp:coreProperties>
</file>